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93" r:id="rId3"/>
    <p:sldId id="294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296" r:id="rId13"/>
    <p:sldId id="355" r:id="rId14"/>
    <p:sldId id="312" r:id="rId15"/>
    <p:sldId id="313" r:id="rId16"/>
    <p:sldId id="314" r:id="rId17"/>
    <p:sldId id="297" r:id="rId18"/>
    <p:sldId id="356" r:id="rId19"/>
    <p:sldId id="309" r:id="rId20"/>
    <p:sldId id="310" r:id="rId21"/>
    <p:sldId id="311" r:id="rId22"/>
    <p:sldId id="357" r:id="rId23"/>
    <p:sldId id="315" r:id="rId24"/>
    <p:sldId id="354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50" r:id="rId33"/>
    <p:sldId id="366" r:id="rId34"/>
    <p:sldId id="367" r:id="rId35"/>
    <p:sldId id="347" r:id="rId36"/>
    <p:sldId id="368" r:id="rId37"/>
    <p:sldId id="348" r:id="rId38"/>
    <p:sldId id="369" r:id="rId39"/>
    <p:sldId id="349" r:id="rId40"/>
    <p:sldId id="351" r:id="rId41"/>
    <p:sldId id="352" r:id="rId42"/>
    <p:sldId id="353" r:id="rId43"/>
    <p:sldId id="370" r:id="rId44"/>
    <p:sldId id="298" r:id="rId45"/>
    <p:sldId id="295" r:id="rId46"/>
    <p:sldId id="27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ITC_project\Drought_proofing\Rain_temp_SPI\Rainfall_monhtly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3601227260530478E-2"/>
          <c:y val="0.10287266151172875"/>
          <c:w val="0.88364473545145528"/>
          <c:h val="0.67393958959254863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% This year storage to last 10 years storage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Sheet1!$A$2:$A$18</c:f>
              <c:strCache>
                <c:ptCount val="17"/>
                <c:pt idx="0">
                  <c:v>AP</c:v>
                </c:pt>
                <c:pt idx="1">
                  <c:v>JHAR</c:v>
                </c:pt>
                <c:pt idx="2">
                  <c:v>GUJ</c:v>
                </c:pt>
                <c:pt idx="3">
                  <c:v>HP</c:v>
                </c:pt>
                <c:pt idx="4">
                  <c:v>KAR</c:v>
                </c:pt>
                <c:pt idx="5">
                  <c:v>KRL</c:v>
                </c:pt>
                <c:pt idx="6">
                  <c:v>MP</c:v>
                </c:pt>
                <c:pt idx="7">
                  <c:v>CHH</c:v>
                </c:pt>
                <c:pt idx="8">
                  <c:v>MAH</c:v>
                </c:pt>
                <c:pt idx="9">
                  <c:v>ORI</c:v>
                </c:pt>
                <c:pt idx="10">
                  <c:v>PUN</c:v>
                </c:pt>
                <c:pt idx="11">
                  <c:v>RAJ</c:v>
                </c:pt>
                <c:pt idx="12">
                  <c:v>TN</c:v>
                </c:pt>
                <c:pt idx="13">
                  <c:v>TRP</c:v>
                </c:pt>
                <c:pt idx="14">
                  <c:v>UP</c:v>
                </c:pt>
                <c:pt idx="15">
                  <c:v>UTT</c:v>
                </c:pt>
                <c:pt idx="16">
                  <c:v>WB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65</c:v>
                </c:pt>
                <c:pt idx="1">
                  <c:v>54</c:v>
                </c:pt>
                <c:pt idx="2">
                  <c:v>68</c:v>
                </c:pt>
                <c:pt idx="3">
                  <c:v>53</c:v>
                </c:pt>
                <c:pt idx="4">
                  <c:v>110</c:v>
                </c:pt>
                <c:pt idx="5">
                  <c:v>98</c:v>
                </c:pt>
                <c:pt idx="6">
                  <c:v>159</c:v>
                </c:pt>
                <c:pt idx="7">
                  <c:v>84</c:v>
                </c:pt>
                <c:pt idx="8">
                  <c:v>89</c:v>
                </c:pt>
                <c:pt idx="9">
                  <c:v>62</c:v>
                </c:pt>
                <c:pt idx="10">
                  <c:v>51</c:v>
                </c:pt>
                <c:pt idx="11">
                  <c:v>58</c:v>
                </c:pt>
                <c:pt idx="12">
                  <c:v>119</c:v>
                </c:pt>
                <c:pt idx="13">
                  <c:v>53</c:v>
                </c:pt>
                <c:pt idx="14">
                  <c:v>53</c:v>
                </c:pt>
                <c:pt idx="15">
                  <c:v>62</c:v>
                </c:pt>
                <c:pt idx="16">
                  <c:v>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182-4825-AD00-D8785DEE94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2773928"/>
        <c:axId val="262777848"/>
      </c:barChart>
      <c:catAx>
        <c:axId val="262773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262777848"/>
        <c:crosses val="autoZero"/>
        <c:auto val="1"/>
        <c:lblAlgn val="ctr"/>
        <c:lblOffset val="100"/>
        <c:noMultiLvlLbl val="0"/>
      </c:catAx>
      <c:valAx>
        <c:axId val="2627778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2627739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089420301324348"/>
          <c:y val="0.24850312804853292"/>
          <c:w val="0.32232209234101017"/>
          <c:h val="0.11954829917241279"/>
        </c:manualLayout>
      </c:layout>
      <c:overlay val="0"/>
      <c:txPr>
        <a:bodyPr/>
        <a:lstStyle/>
        <a:p>
          <a:pPr>
            <a:defRPr lang="en-IN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mean!$B$1</c:f>
              <c:strCache>
                <c:ptCount val="1"/>
                <c:pt idx="0">
                  <c:v>Mysore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CBC-4E2B-A805-8E642092C95D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CBC-4E2B-A805-8E642092C95D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CBC-4E2B-A805-8E642092C95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CBC-4E2B-A805-8E642092C95D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CBC-4E2B-A805-8E642092C95D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CBC-4E2B-A805-8E642092C95D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BCBC-4E2B-A805-8E642092C95D}"/>
              </c:ext>
            </c:extLst>
          </c:dPt>
          <c:dPt>
            <c:idx val="7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BCBC-4E2B-A805-8E642092C95D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BCBC-4E2B-A805-8E642092C95D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BCBC-4E2B-A805-8E642092C95D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BCBC-4E2B-A805-8E642092C95D}"/>
              </c:ext>
            </c:extLst>
          </c:dPt>
          <c:dPt>
            <c:idx val="1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BCBC-4E2B-A805-8E642092C95D}"/>
              </c:ext>
            </c:extLst>
          </c:dPt>
          <c:val>
            <c:numRef>
              <c:f>mean!$B$2:$B$13</c:f>
              <c:numCache>
                <c:formatCode>0.0</c:formatCode>
                <c:ptCount val="12"/>
                <c:pt idx="0">
                  <c:v>3.4426662989102099</c:v>
                </c:pt>
                <c:pt idx="1">
                  <c:v>2.99004710585527</c:v>
                </c:pt>
                <c:pt idx="2">
                  <c:v>18.879533240659701</c:v>
                </c:pt>
                <c:pt idx="3">
                  <c:v>64.607931954417495</c:v>
                </c:pt>
                <c:pt idx="4">
                  <c:v>104.474093415879</c:v>
                </c:pt>
                <c:pt idx="5">
                  <c:v>112.312221749068</c:v>
                </c:pt>
                <c:pt idx="6">
                  <c:v>110.049240582769</c:v>
                </c:pt>
                <c:pt idx="7">
                  <c:v>101.215826679241</c:v>
                </c:pt>
                <c:pt idx="8">
                  <c:v>112.268727936014</c:v>
                </c:pt>
                <c:pt idx="9">
                  <c:v>137.612460675677</c:v>
                </c:pt>
                <c:pt idx="10">
                  <c:v>60.495815643800398</c:v>
                </c:pt>
                <c:pt idx="11">
                  <c:v>13.646987163318901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8-BCBC-4E2B-A805-8E642092C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7827408"/>
        <c:axId val="219844312"/>
      </c:barChart>
      <c:catAx>
        <c:axId val="3478274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844312"/>
        <c:crosses val="autoZero"/>
        <c:auto val="1"/>
        <c:lblAlgn val="ctr"/>
        <c:lblOffset val="100"/>
        <c:noMultiLvlLbl val="0"/>
      </c:catAx>
      <c:valAx>
        <c:axId val="219844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782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9514D-5403-4C39-833B-0AA7E9E9AB1E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62E2195-6968-4125-8B16-D36E58CA8B17}">
      <dgm:prSet phldrT="[Text]"/>
      <dgm:spPr/>
      <dgm:t>
        <a:bodyPr/>
        <a:lstStyle/>
        <a:p>
          <a:r>
            <a:rPr lang="en-US" dirty="0"/>
            <a:t>Drought risk assessment</a:t>
          </a:r>
        </a:p>
      </dgm:t>
    </dgm:pt>
    <dgm:pt modelId="{0BCBE8C8-9507-4833-AAEB-4F98FFF9F0FD}" type="parTrans" cxnId="{AF54580B-E5B7-472F-B403-37C29147D431}">
      <dgm:prSet/>
      <dgm:spPr/>
      <dgm:t>
        <a:bodyPr/>
        <a:lstStyle/>
        <a:p>
          <a:endParaRPr lang="en-US"/>
        </a:p>
      </dgm:t>
    </dgm:pt>
    <dgm:pt modelId="{1D7FC714-9B5C-4225-846F-06C36ABB8260}" type="sibTrans" cxnId="{AF54580B-E5B7-472F-B403-37C29147D431}">
      <dgm:prSet/>
      <dgm:spPr/>
      <dgm:t>
        <a:bodyPr/>
        <a:lstStyle/>
        <a:p>
          <a:endParaRPr lang="en-US"/>
        </a:p>
      </dgm:t>
    </dgm:pt>
    <dgm:pt modelId="{DD2CC0E8-DECE-4D6F-BD64-398BD0C5BFC0}">
      <dgm:prSet phldrT="[Text]"/>
      <dgm:spPr/>
      <dgm:t>
        <a:bodyPr/>
        <a:lstStyle/>
        <a:p>
          <a:r>
            <a:rPr lang="en-US" dirty="0"/>
            <a:t>Rainfall deficit: Frequency, Severity and Timing</a:t>
          </a:r>
        </a:p>
      </dgm:t>
    </dgm:pt>
    <dgm:pt modelId="{4B2CE604-F356-48B6-BD91-927E8F1E0CE1}" type="parTrans" cxnId="{FEA83939-2DEB-46EF-B82E-D7BB8C57C5C7}">
      <dgm:prSet/>
      <dgm:spPr/>
      <dgm:t>
        <a:bodyPr/>
        <a:lstStyle/>
        <a:p>
          <a:endParaRPr lang="en-US"/>
        </a:p>
      </dgm:t>
    </dgm:pt>
    <dgm:pt modelId="{160A497D-A2A8-4CDB-8855-CAA055DB75B4}" type="sibTrans" cxnId="{FEA83939-2DEB-46EF-B82E-D7BB8C57C5C7}">
      <dgm:prSet/>
      <dgm:spPr/>
      <dgm:t>
        <a:bodyPr/>
        <a:lstStyle/>
        <a:p>
          <a:endParaRPr lang="en-US"/>
        </a:p>
      </dgm:t>
    </dgm:pt>
    <dgm:pt modelId="{3A10283C-67D6-4DA8-A4BA-BCBB34305078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46BFF8B5-7F35-48F7-B652-38D7127B8809}" type="parTrans" cxnId="{17C7AC2F-3FA5-4053-A61D-F9CCFE0FF4C6}">
      <dgm:prSet/>
      <dgm:spPr/>
      <dgm:t>
        <a:bodyPr/>
        <a:lstStyle/>
        <a:p>
          <a:endParaRPr lang="en-US"/>
        </a:p>
      </dgm:t>
    </dgm:pt>
    <dgm:pt modelId="{3E1C94D7-7769-4CAD-853C-8C27C0F4ECAD}" type="sibTrans" cxnId="{17C7AC2F-3FA5-4053-A61D-F9CCFE0FF4C6}">
      <dgm:prSet/>
      <dgm:spPr/>
      <dgm:t>
        <a:bodyPr/>
        <a:lstStyle/>
        <a:p>
          <a:endParaRPr lang="en-US"/>
        </a:p>
      </dgm:t>
    </dgm:pt>
    <dgm:pt modelId="{C07D1B0C-3167-4285-A103-6BE99DCA5597}">
      <dgm:prSet phldrT="[Text]"/>
      <dgm:spPr/>
      <dgm:t>
        <a:bodyPr/>
        <a:lstStyle/>
        <a:p>
          <a:r>
            <a:rPr lang="en-US" dirty="0"/>
            <a:t>Apply to </a:t>
          </a:r>
          <a:r>
            <a:rPr lang="en-US" dirty="0" err="1"/>
            <a:t>Agri</a:t>
          </a:r>
          <a:r>
            <a:rPr lang="en-US" dirty="0"/>
            <a:t>-catchments</a:t>
          </a:r>
        </a:p>
      </dgm:t>
    </dgm:pt>
    <dgm:pt modelId="{891862C8-3DEA-41E0-A017-B05B12A597AF}" type="parTrans" cxnId="{B1C3596E-281E-4255-8C0A-A6DA7AAA4751}">
      <dgm:prSet/>
      <dgm:spPr/>
      <dgm:t>
        <a:bodyPr/>
        <a:lstStyle/>
        <a:p>
          <a:endParaRPr lang="en-US"/>
        </a:p>
      </dgm:t>
    </dgm:pt>
    <dgm:pt modelId="{BFD4ED3D-FB7C-4841-B2D7-45D2683A7AC7}" type="sibTrans" cxnId="{B1C3596E-281E-4255-8C0A-A6DA7AAA4751}">
      <dgm:prSet/>
      <dgm:spPr/>
      <dgm:t>
        <a:bodyPr/>
        <a:lstStyle/>
        <a:p>
          <a:endParaRPr lang="en-US"/>
        </a:p>
      </dgm:t>
    </dgm:pt>
    <dgm:pt modelId="{39229856-AFB2-4B65-8492-D22EE48BA04B}">
      <dgm:prSet phldrT="[Text]"/>
      <dgm:spPr/>
      <dgm:t>
        <a:bodyPr/>
        <a:lstStyle/>
        <a:p>
          <a:r>
            <a:rPr lang="en-US" dirty="0"/>
            <a:t>Suggest and assess interventions</a:t>
          </a:r>
        </a:p>
      </dgm:t>
    </dgm:pt>
    <dgm:pt modelId="{AB20AEDD-73BE-4312-BE7F-64ED0BBDCD88}" type="parTrans" cxnId="{0A1C6782-DB7F-43F9-B0F1-CC1075537ECA}">
      <dgm:prSet/>
      <dgm:spPr/>
      <dgm:t>
        <a:bodyPr/>
        <a:lstStyle/>
        <a:p>
          <a:endParaRPr lang="en-US"/>
        </a:p>
      </dgm:t>
    </dgm:pt>
    <dgm:pt modelId="{B84C3304-19BC-4B60-B54E-3A788946DCB2}" type="sibTrans" cxnId="{0A1C6782-DB7F-43F9-B0F1-CC1075537ECA}">
      <dgm:prSet/>
      <dgm:spPr/>
      <dgm:t>
        <a:bodyPr/>
        <a:lstStyle/>
        <a:p>
          <a:endParaRPr lang="en-US"/>
        </a:p>
      </dgm:t>
    </dgm:pt>
    <dgm:pt modelId="{19E0E585-3BCC-4646-AC86-B037262D59C9}">
      <dgm:prSet phldrT="[Text]"/>
      <dgm:spPr/>
      <dgm:t>
        <a:bodyPr/>
        <a:lstStyle/>
        <a:p>
          <a:r>
            <a:rPr lang="en-US" dirty="0"/>
            <a:t>Water balance tool</a:t>
          </a:r>
        </a:p>
      </dgm:t>
    </dgm:pt>
    <dgm:pt modelId="{700C2DB3-7CC5-4E1F-A173-B111A2C86344}" type="parTrans" cxnId="{3DD21ECD-02D3-40F2-9121-D944EE25EF49}">
      <dgm:prSet/>
      <dgm:spPr/>
      <dgm:t>
        <a:bodyPr/>
        <a:lstStyle/>
        <a:p>
          <a:endParaRPr lang="en-US"/>
        </a:p>
      </dgm:t>
    </dgm:pt>
    <dgm:pt modelId="{AABB85CC-6DB0-445F-95BC-B77C678E7297}" type="sibTrans" cxnId="{3DD21ECD-02D3-40F2-9121-D944EE25EF49}">
      <dgm:prSet/>
      <dgm:spPr/>
      <dgm:t>
        <a:bodyPr/>
        <a:lstStyle/>
        <a:p>
          <a:endParaRPr lang="en-US"/>
        </a:p>
      </dgm:t>
    </dgm:pt>
    <dgm:pt modelId="{6DE505DE-3BE6-441A-B403-4D3FE8D644B1}">
      <dgm:prSet phldrT="[Text]"/>
      <dgm:spPr/>
      <dgm:t>
        <a:bodyPr/>
        <a:lstStyle/>
        <a:p>
          <a:endParaRPr lang="en-US" dirty="0"/>
        </a:p>
      </dgm:t>
    </dgm:pt>
    <dgm:pt modelId="{7C37FEB1-7606-476E-BF45-2F950F17C3C7}" type="parTrans" cxnId="{C72AF6C8-4531-4895-B8E2-C50D3EECF290}">
      <dgm:prSet/>
      <dgm:spPr/>
      <dgm:t>
        <a:bodyPr/>
        <a:lstStyle/>
        <a:p>
          <a:endParaRPr lang="en-US"/>
        </a:p>
      </dgm:t>
    </dgm:pt>
    <dgm:pt modelId="{60C6E907-3B6B-4A20-9E59-A4D197330E51}" type="sibTrans" cxnId="{C72AF6C8-4531-4895-B8E2-C50D3EECF290}">
      <dgm:prSet/>
      <dgm:spPr/>
      <dgm:t>
        <a:bodyPr/>
        <a:lstStyle/>
        <a:p>
          <a:endParaRPr lang="en-US"/>
        </a:p>
      </dgm:t>
    </dgm:pt>
    <dgm:pt modelId="{EC88EF66-7670-4232-BDC6-649B033C344D}" type="pres">
      <dgm:prSet presAssocID="{A1D9514D-5403-4C39-833B-0AA7E9E9AB1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518699-ED78-4357-8110-6A9DDE92B084}" type="pres">
      <dgm:prSet presAssocID="{A1D9514D-5403-4C39-833B-0AA7E9E9AB1E}" presName="tSp" presStyleCnt="0"/>
      <dgm:spPr/>
    </dgm:pt>
    <dgm:pt modelId="{D8820F88-4C03-47B3-AA88-329A2137B7E5}" type="pres">
      <dgm:prSet presAssocID="{A1D9514D-5403-4C39-833B-0AA7E9E9AB1E}" presName="bSp" presStyleCnt="0"/>
      <dgm:spPr/>
    </dgm:pt>
    <dgm:pt modelId="{71AE6450-CA3F-41A1-9FDF-3C7BFA08F2D1}" type="pres">
      <dgm:prSet presAssocID="{A1D9514D-5403-4C39-833B-0AA7E9E9AB1E}" presName="process" presStyleCnt="0"/>
      <dgm:spPr/>
    </dgm:pt>
    <dgm:pt modelId="{3497AA20-FF4E-4452-9715-FD8A6974190C}" type="pres">
      <dgm:prSet presAssocID="{462E2195-6968-4125-8B16-D36E58CA8B17}" presName="composite1" presStyleCnt="0"/>
      <dgm:spPr/>
    </dgm:pt>
    <dgm:pt modelId="{E8B174A8-808F-4E2B-BE88-3C1FD9A4B792}" type="pres">
      <dgm:prSet presAssocID="{462E2195-6968-4125-8B16-D36E58CA8B17}" presName="dummyNode1" presStyleLbl="node1" presStyleIdx="0" presStyleCnt="2"/>
      <dgm:spPr/>
    </dgm:pt>
    <dgm:pt modelId="{1237D7F5-C926-456B-B7A6-00F4E0ABAB44}" type="pres">
      <dgm:prSet presAssocID="{462E2195-6968-4125-8B16-D36E58CA8B17}" presName="childNode1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EF155-361B-4F2C-B94C-0A72E8F39439}" type="pres">
      <dgm:prSet presAssocID="{462E2195-6968-4125-8B16-D36E58CA8B17}" presName="childNode1tx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3356D-F7EA-489C-966C-ED9086B3A5F2}" type="pres">
      <dgm:prSet presAssocID="{462E2195-6968-4125-8B16-D36E58CA8B17}" presName="parentNode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2F69C9-FEC8-4255-B073-BF9A61BBCA49}" type="pres">
      <dgm:prSet presAssocID="{462E2195-6968-4125-8B16-D36E58CA8B17}" presName="connSite1" presStyleCnt="0"/>
      <dgm:spPr/>
    </dgm:pt>
    <dgm:pt modelId="{6F68FE72-281B-4A60-AF36-2E8D3DC9AB53}" type="pres">
      <dgm:prSet presAssocID="{1D7FC714-9B5C-4225-846F-06C36ABB8260}" presName="Name9" presStyleLbl="sibTrans2D1" presStyleIdx="0" presStyleCnt="1"/>
      <dgm:spPr/>
      <dgm:t>
        <a:bodyPr/>
        <a:lstStyle/>
        <a:p>
          <a:endParaRPr lang="en-US"/>
        </a:p>
      </dgm:t>
    </dgm:pt>
    <dgm:pt modelId="{B4316769-D310-47F8-8189-5667C071A793}" type="pres">
      <dgm:prSet presAssocID="{3A10283C-67D6-4DA8-A4BA-BCBB34305078}" presName="composite2" presStyleCnt="0"/>
      <dgm:spPr/>
    </dgm:pt>
    <dgm:pt modelId="{4FD6476D-009B-4C8D-91F0-8FA34D7FDB6A}" type="pres">
      <dgm:prSet presAssocID="{3A10283C-67D6-4DA8-A4BA-BCBB34305078}" presName="dummyNode2" presStyleLbl="node1" presStyleIdx="0" presStyleCnt="2"/>
      <dgm:spPr/>
    </dgm:pt>
    <dgm:pt modelId="{820FD417-C7E3-400D-9F18-748BAD25C5C6}" type="pres">
      <dgm:prSet presAssocID="{3A10283C-67D6-4DA8-A4BA-BCBB34305078}" presName="childNode2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82D89-EDC7-48BA-8441-8681778FD1E6}" type="pres">
      <dgm:prSet presAssocID="{3A10283C-67D6-4DA8-A4BA-BCBB34305078}" presName="childNode2tx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BF4B74-D2A0-4156-A931-848FAF408A4B}" type="pres">
      <dgm:prSet presAssocID="{3A10283C-67D6-4DA8-A4BA-BCBB34305078}" presName="parentNode2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04C65-2790-4341-993A-C3F7D385BAF5}" type="pres">
      <dgm:prSet presAssocID="{3A10283C-67D6-4DA8-A4BA-BCBB34305078}" presName="connSite2" presStyleCnt="0"/>
      <dgm:spPr/>
    </dgm:pt>
  </dgm:ptLst>
  <dgm:cxnLst>
    <dgm:cxn modelId="{FEA83939-2DEB-46EF-B82E-D7BB8C57C5C7}" srcId="{462E2195-6968-4125-8B16-D36E58CA8B17}" destId="{DD2CC0E8-DECE-4D6F-BD64-398BD0C5BFC0}" srcOrd="1" destOrd="0" parTransId="{4B2CE604-F356-48B6-BD91-927E8F1E0CE1}" sibTransId="{160A497D-A2A8-4CDB-8855-CAA055DB75B4}"/>
    <dgm:cxn modelId="{C72AF6C8-4531-4895-B8E2-C50D3EECF290}" srcId="{462E2195-6968-4125-8B16-D36E58CA8B17}" destId="{6DE505DE-3BE6-441A-B403-4D3FE8D644B1}" srcOrd="0" destOrd="0" parTransId="{7C37FEB1-7606-476E-BF45-2F950F17C3C7}" sibTransId="{60C6E907-3B6B-4A20-9E59-A4D197330E51}"/>
    <dgm:cxn modelId="{E3737F43-C873-4AFB-9D88-881043DE46D0}" type="presOf" srcId="{19E0E585-3BCC-4646-AC86-B037262D59C9}" destId="{9C782D89-EDC7-48BA-8441-8681778FD1E6}" srcOrd="1" destOrd="0" presId="urn:microsoft.com/office/officeart/2005/8/layout/hProcess4"/>
    <dgm:cxn modelId="{1C484E3D-4AF6-4A78-B87D-0D0B047E698D}" type="presOf" srcId="{3A10283C-67D6-4DA8-A4BA-BCBB34305078}" destId="{DFBF4B74-D2A0-4156-A931-848FAF408A4B}" srcOrd="0" destOrd="0" presId="urn:microsoft.com/office/officeart/2005/8/layout/hProcess4"/>
    <dgm:cxn modelId="{FF0C3D69-69AC-413D-85F2-56C8D843E002}" type="presOf" srcId="{6DE505DE-3BE6-441A-B403-4D3FE8D644B1}" destId="{7E7EF155-361B-4F2C-B94C-0A72E8F39439}" srcOrd="1" destOrd="0" presId="urn:microsoft.com/office/officeart/2005/8/layout/hProcess4"/>
    <dgm:cxn modelId="{7213CBB4-ADCF-43B9-9D5E-D9F5D6FF3CE6}" type="presOf" srcId="{DD2CC0E8-DECE-4D6F-BD64-398BD0C5BFC0}" destId="{7E7EF155-361B-4F2C-B94C-0A72E8F39439}" srcOrd="1" destOrd="1" presId="urn:microsoft.com/office/officeart/2005/8/layout/hProcess4"/>
    <dgm:cxn modelId="{4EA90916-38CC-4F1E-A30A-1BFE4F976BC9}" type="presOf" srcId="{19E0E585-3BCC-4646-AC86-B037262D59C9}" destId="{820FD417-C7E3-400D-9F18-748BAD25C5C6}" srcOrd="0" destOrd="0" presId="urn:microsoft.com/office/officeart/2005/8/layout/hProcess4"/>
    <dgm:cxn modelId="{17C7AC2F-3FA5-4053-A61D-F9CCFE0FF4C6}" srcId="{A1D9514D-5403-4C39-833B-0AA7E9E9AB1E}" destId="{3A10283C-67D6-4DA8-A4BA-BCBB34305078}" srcOrd="1" destOrd="0" parTransId="{46BFF8B5-7F35-48F7-B652-38D7127B8809}" sibTransId="{3E1C94D7-7769-4CAD-853C-8C27C0F4ECAD}"/>
    <dgm:cxn modelId="{3FA8F3A3-599D-492A-A219-BA0F956D8EA2}" type="presOf" srcId="{39229856-AFB2-4B65-8492-D22EE48BA04B}" destId="{9C782D89-EDC7-48BA-8441-8681778FD1E6}" srcOrd="1" destOrd="2" presId="urn:microsoft.com/office/officeart/2005/8/layout/hProcess4"/>
    <dgm:cxn modelId="{AF54580B-E5B7-472F-B403-37C29147D431}" srcId="{A1D9514D-5403-4C39-833B-0AA7E9E9AB1E}" destId="{462E2195-6968-4125-8B16-D36E58CA8B17}" srcOrd="0" destOrd="0" parTransId="{0BCBE8C8-9507-4833-AAEB-4F98FFF9F0FD}" sibTransId="{1D7FC714-9B5C-4225-846F-06C36ABB8260}"/>
    <dgm:cxn modelId="{103152F6-696D-48C6-86D9-9C87D046B73E}" type="presOf" srcId="{A1D9514D-5403-4C39-833B-0AA7E9E9AB1E}" destId="{EC88EF66-7670-4232-BDC6-649B033C344D}" srcOrd="0" destOrd="0" presId="urn:microsoft.com/office/officeart/2005/8/layout/hProcess4"/>
    <dgm:cxn modelId="{C81DAF07-E38B-4338-A49F-EFAF334086DF}" type="presOf" srcId="{6DE505DE-3BE6-441A-B403-4D3FE8D644B1}" destId="{1237D7F5-C926-456B-B7A6-00F4E0ABAB44}" srcOrd="0" destOrd="0" presId="urn:microsoft.com/office/officeart/2005/8/layout/hProcess4"/>
    <dgm:cxn modelId="{52494D6F-072B-4967-BCB4-373FA52B301E}" type="presOf" srcId="{C07D1B0C-3167-4285-A103-6BE99DCA5597}" destId="{820FD417-C7E3-400D-9F18-748BAD25C5C6}" srcOrd="0" destOrd="1" presId="urn:microsoft.com/office/officeart/2005/8/layout/hProcess4"/>
    <dgm:cxn modelId="{3DD21ECD-02D3-40F2-9121-D944EE25EF49}" srcId="{3A10283C-67D6-4DA8-A4BA-BCBB34305078}" destId="{19E0E585-3BCC-4646-AC86-B037262D59C9}" srcOrd="0" destOrd="0" parTransId="{700C2DB3-7CC5-4E1F-A173-B111A2C86344}" sibTransId="{AABB85CC-6DB0-445F-95BC-B77C678E7297}"/>
    <dgm:cxn modelId="{E1456D5A-B184-49C2-A1C1-4D7848E9F4EC}" type="presOf" srcId="{39229856-AFB2-4B65-8492-D22EE48BA04B}" destId="{820FD417-C7E3-400D-9F18-748BAD25C5C6}" srcOrd="0" destOrd="2" presId="urn:microsoft.com/office/officeart/2005/8/layout/hProcess4"/>
    <dgm:cxn modelId="{B1C3596E-281E-4255-8C0A-A6DA7AAA4751}" srcId="{3A10283C-67D6-4DA8-A4BA-BCBB34305078}" destId="{C07D1B0C-3167-4285-A103-6BE99DCA5597}" srcOrd="1" destOrd="0" parTransId="{891862C8-3DEA-41E0-A017-B05B12A597AF}" sibTransId="{BFD4ED3D-FB7C-4841-B2D7-45D2683A7AC7}"/>
    <dgm:cxn modelId="{D31E26AA-3118-41D5-892B-C0EAC91FA96E}" type="presOf" srcId="{DD2CC0E8-DECE-4D6F-BD64-398BD0C5BFC0}" destId="{1237D7F5-C926-456B-B7A6-00F4E0ABAB44}" srcOrd="0" destOrd="1" presId="urn:microsoft.com/office/officeart/2005/8/layout/hProcess4"/>
    <dgm:cxn modelId="{FD894B9C-5308-4611-AE52-0F5495F86758}" type="presOf" srcId="{C07D1B0C-3167-4285-A103-6BE99DCA5597}" destId="{9C782D89-EDC7-48BA-8441-8681778FD1E6}" srcOrd="1" destOrd="1" presId="urn:microsoft.com/office/officeart/2005/8/layout/hProcess4"/>
    <dgm:cxn modelId="{80245942-CB70-4349-9EA0-0D7E1ED8356D}" type="presOf" srcId="{462E2195-6968-4125-8B16-D36E58CA8B17}" destId="{2DC3356D-F7EA-489C-966C-ED9086B3A5F2}" srcOrd="0" destOrd="0" presId="urn:microsoft.com/office/officeart/2005/8/layout/hProcess4"/>
    <dgm:cxn modelId="{D8C7CF37-C7C9-43E8-BAD5-7A87ED79092C}" type="presOf" srcId="{1D7FC714-9B5C-4225-846F-06C36ABB8260}" destId="{6F68FE72-281B-4A60-AF36-2E8D3DC9AB53}" srcOrd="0" destOrd="0" presId="urn:microsoft.com/office/officeart/2005/8/layout/hProcess4"/>
    <dgm:cxn modelId="{0A1C6782-DB7F-43F9-B0F1-CC1075537ECA}" srcId="{3A10283C-67D6-4DA8-A4BA-BCBB34305078}" destId="{39229856-AFB2-4B65-8492-D22EE48BA04B}" srcOrd="2" destOrd="0" parTransId="{AB20AEDD-73BE-4312-BE7F-64ED0BBDCD88}" sibTransId="{B84C3304-19BC-4B60-B54E-3A788946DCB2}"/>
    <dgm:cxn modelId="{D212F9F6-64CD-4B95-BD89-2B318B29D368}" type="presParOf" srcId="{EC88EF66-7670-4232-BDC6-649B033C344D}" destId="{85518699-ED78-4357-8110-6A9DDE92B084}" srcOrd="0" destOrd="0" presId="urn:microsoft.com/office/officeart/2005/8/layout/hProcess4"/>
    <dgm:cxn modelId="{771CBB61-96C5-4434-9F91-82D4C6CE502D}" type="presParOf" srcId="{EC88EF66-7670-4232-BDC6-649B033C344D}" destId="{D8820F88-4C03-47B3-AA88-329A2137B7E5}" srcOrd="1" destOrd="0" presId="urn:microsoft.com/office/officeart/2005/8/layout/hProcess4"/>
    <dgm:cxn modelId="{CC6B8814-6044-4DCD-8B6B-F3867D9471FC}" type="presParOf" srcId="{EC88EF66-7670-4232-BDC6-649B033C344D}" destId="{71AE6450-CA3F-41A1-9FDF-3C7BFA08F2D1}" srcOrd="2" destOrd="0" presId="urn:microsoft.com/office/officeart/2005/8/layout/hProcess4"/>
    <dgm:cxn modelId="{64589E41-3426-4339-A0F5-1CB9E8342B81}" type="presParOf" srcId="{71AE6450-CA3F-41A1-9FDF-3C7BFA08F2D1}" destId="{3497AA20-FF4E-4452-9715-FD8A6974190C}" srcOrd="0" destOrd="0" presId="urn:microsoft.com/office/officeart/2005/8/layout/hProcess4"/>
    <dgm:cxn modelId="{0F0D4211-6A8F-47DA-B3A2-1D9DE1A3829E}" type="presParOf" srcId="{3497AA20-FF4E-4452-9715-FD8A6974190C}" destId="{E8B174A8-808F-4E2B-BE88-3C1FD9A4B792}" srcOrd="0" destOrd="0" presId="urn:microsoft.com/office/officeart/2005/8/layout/hProcess4"/>
    <dgm:cxn modelId="{7367D883-DD61-4F4A-AAF1-C4D7F9B03E39}" type="presParOf" srcId="{3497AA20-FF4E-4452-9715-FD8A6974190C}" destId="{1237D7F5-C926-456B-B7A6-00F4E0ABAB44}" srcOrd="1" destOrd="0" presId="urn:microsoft.com/office/officeart/2005/8/layout/hProcess4"/>
    <dgm:cxn modelId="{C6CA40F3-9E3A-49F2-BA6D-14D94B99170C}" type="presParOf" srcId="{3497AA20-FF4E-4452-9715-FD8A6974190C}" destId="{7E7EF155-361B-4F2C-B94C-0A72E8F39439}" srcOrd="2" destOrd="0" presId="urn:microsoft.com/office/officeart/2005/8/layout/hProcess4"/>
    <dgm:cxn modelId="{E2300A78-CD38-41D8-8F9A-0DBA990DFC6C}" type="presParOf" srcId="{3497AA20-FF4E-4452-9715-FD8A6974190C}" destId="{2DC3356D-F7EA-489C-966C-ED9086B3A5F2}" srcOrd="3" destOrd="0" presId="urn:microsoft.com/office/officeart/2005/8/layout/hProcess4"/>
    <dgm:cxn modelId="{D9CA7F7E-E46F-4FFC-B165-0B2BA56BEDCF}" type="presParOf" srcId="{3497AA20-FF4E-4452-9715-FD8A6974190C}" destId="{372F69C9-FEC8-4255-B073-BF9A61BBCA49}" srcOrd="4" destOrd="0" presId="urn:microsoft.com/office/officeart/2005/8/layout/hProcess4"/>
    <dgm:cxn modelId="{D3035445-F32E-460A-82AE-53042C04DAE9}" type="presParOf" srcId="{71AE6450-CA3F-41A1-9FDF-3C7BFA08F2D1}" destId="{6F68FE72-281B-4A60-AF36-2E8D3DC9AB53}" srcOrd="1" destOrd="0" presId="urn:microsoft.com/office/officeart/2005/8/layout/hProcess4"/>
    <dgm:cxn modelId="{FF5615F1-050B-4CD2-98F2-691C1E769ED5}" type="presParOf" srcId="{71AE6450-CA3F-41A1-9FDF-3C7BFA08F2D1}" destId="{B4316769-D310-47F8-8189-5667C071A793}" srcOrd="2" destOrd="0" presId="urn:microsoft.com/office/officeart/2005/8/layout/hProcess4"/>
    <dgm:cxn modelId="{2AF78761-862E-4E2D-9306-D036C6EA0998}" type="presParOf" srcId="{B4316769-D310-47F8-8189-5667C071A793}" destId="{4FD6476D-009B-4C8D-91F0-8FA34D7FDB6A}" srcOrd="0" destOrd="0" presId="urn:microsoft.com/office/officeart/2005/8/layout/hProcess4"/>
    <dgm:cxn modelId="{AF69E775-203B-4432-8B3D-2FCFE0B3F80E}" type="presParOf" srcId="{B4316769-D310-47F8-8189-5667C071A793}" destId="{820FD417-C7E3-400D-9F18-748BAD25C5C6}" srcOrd="1" destOrd="0" presId="urn:microsoft.com/office/officeart/2005/8/layout/hProcess4"/>
    <dgm:cxn modelId="{E4162DE9-7CC6-435E-9FCA-A15FA1B45B78}" type="presParOf" srcId="{B4316769-D310-47F8-8189-5667C071A793}" destId="{9C782D89-EDC7-48BA-8441-8681778FD1E6}" srcOrd="2" destOrd="0" presId="urn:microsoft.com/office/officeart/2005/8/layout/hProcess4"/>
    <dgm:cxn modelId="{1A55965F-B13B-444B-9208-8EA6CBFB1CAE}" type="presParOf" srcId="{B4316769-D310-47F8-8189-5667C071A793}" destId="{DFBF4B74-D2A0-4156-A931-848FAF408A4B}" srcOrd="3" destOrd="0" presId="urn:microsoft.com/office/officeart/2005/8/layout/hProcess4"/>
    <dgm:cxn modelId="{E73CF9CD-640E-42B4-95FA-8C37B0F658A0}" type="presParOf" srcId="{B4316769-D310-47F8-8189-5667C071A793}" destId="{CB504C65-2790-4341-993A-C3F7D385BAF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0.05603</cdr:x>
      <cdr:y>0.49135</cdr:y>
    </cdr:from>
    <cdr:to>
      <cdr:x>0.97361</cdr:x>
      <cdr:y>0.49328</cdr:y>
    </cdr:to>
    <cdr:sp macro="" textlink="">
      <cdr:nvSpPr>
        <cdr:cNvPr id="3" name="Straight Connector 2"/>
        <cdr:cNvSpPr/>
      </cdr:nvSpPr>
      <cdr:spPr>
        <a:xfrm xmlns:a="http://schemas.openxmlformats.org/drawingml/2006/main" flipV="1">
          <a:off x="424094" y="943886"/>
          <a:ext cx="6945212" cy="370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057C-0289-4E50-9393-A2BB626AE58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220F3-15F0-4449-9ADD-3CCA5037C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3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083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980E-28F1-437A-ACBE-5115906D33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47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="" xmlns:a16="http://schemas.microsoft.com/office/drawing/2014/main" id="{01F3BA76-2EE7-924C-B7A2-01502F17F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951" y="2037537"/>
            <a:ext cx="7062952" cy="1483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title here 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66E476A-273C-E34A-8890-A75CAC3AAF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6950" y="3521075"/>
            <a:ext cx="6547947" cy="19891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Insert 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00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(2 columns)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="" xmlns:a16="http://schemas.microsoft.com/office/drawing/2014/main" id="{9284642F-6D02-E641-AD09-B4CF9EDAD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6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3508A8-D6B4-6644-9552-AAC69B0A5D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8761A553-FE7D-7D4F-BBB2-39CDEEB4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684"/>
            <a:ext cx="10515600" cy="109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="" xmlns:a16="http://schemas.microsoft.com/office/drawing/2014/main" id="{52E58296-8D3B-A944-9119-75AB3549F22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8200" y="2333476"/>
            <a:ext cx="10515600" cy="3279048"/>
          </a:xfrm>
        </p:spPr>
        <p:txBody>
          <a:bodyPr numCol="2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2912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(2 columns) #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9284642F-6D02-E641-AD09-B4CF9EDAD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621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994663A-489B-419B-8C68-CAACFA38B874}" type="datetimeFigureOut">
              <a:rPr lang="en-IN" smtClean="0"/>
              <a:t>09-04-2021</a:t>
            </a:fld>
            <a:endParaRPr lang="en-IN"/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8761A553-FE7D-7D4F-BBB2-39CDEEB4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690"/>
            <a:ext cx="10515600" cy="109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52E58296-8D3B-A944-9119-75AB3549F228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8200" y="2333476"/>
            <a:ext cx="10515600" cy="3279048"/>
          </a:xfrm>
        </p:spPr>
        <p:txBody>
          <a:bodyPr numCol="2">
            <a:normAutofit/>
          </a:bodyPr>
          <a:lstStyle>
            <a:lvl1pPr marL="0" indent="0">
              <a:buNone/>
              <a:defRPr sz="1013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714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92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3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7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5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6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7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7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1848-4D77-4319-85E1-7EF81857DC32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9AFA9-DF14-4F62-98D8-50B8C2A4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2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NULL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6.png"/><Relationship Id="rId4" Type="http://schemas.openxmlformats.org/officeDocument/2006/relationships/image" Target="../media/image34.png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NULL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7ACBE0-9A16-0449-9967-146B92DF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48" y="2019603"/>
            <a:ext cx="7857452" cy="148354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+mn-lt"/>
              </a:rPr>
              <a:t>Training modules</a:t>
            </a:r>
            <a:endParaRPr lang="en-US" sz="44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305800" y="3401973"/>
            <a:ext cx="6547947" cy="19891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u="sng" dirty="0">
                <a:latin typeface="+mn-lt"/>
              </a:rPr>
              <a:t>Drought </a:t>
            </a:r>
            <a:r>
              <a:rPr lang="en-US" sz="4400" u="sng" dirty="0" smtClean="0">
                <a:latin typeface="+mn-lt"/>
              </a:rPr>
              <a:t>Proofing Tool</a:t>
            </a:r>
            <a:endParaRPr lang="en-US" sz="4400" u="sng" dirty="0">
              <a:latin typeface="+mn-lt"/>
            </a:endParaRPr>
          </a:p>
        </p:txBody>
      </p:sp>
      <p:pic>
        <p:nvPicPr>
          <p:cNvPr id="4" name="Picture 3" descr="Hidden Meaning Behind ITC Limited Logo - LoveUMarketing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2000-000005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93" y="336768"/>
            <a:ext cx="1232648" cy="9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1524001" y="-22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7411" name="Rectangle 6"/>
          <p:cNvSpPr>
            <a:spLocks noChangeArrowheads="1"/>
          </p:cNvSpPr>
          <p:nvPr/>
        </p:nvSpPr>
        <p:spPr bwMode="auto">
          <a:xfrm>
            <a:off x="1524001" y="683569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2" name="TextBox 9"/>
          <p:cNvSpPr txBox="1">
            <a:spLocks noChangeArrowheads="1"/>
          </p:cNvSpPr>
          <p:nvPr/>
        </p:nvSpPr>
        <p:spPr bwMode="auto">
          <a:xfrm>
            <a:off x="2667000" y="1524001"/>
            <a:ext cx="6858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7413" name="Rectangle 1"/>
          <p:cNvSpPr>
            <a:spLocks noChangeArrowheads="1"/>
          </p:cNvSpPr>
          <p:nvPr/>
        </p:nvSpPr>
        <p:spPr bwMode="auto">
          <a:xfrm>
            <a:off x="523875" y="220701"/>
            <a:ext cx="5848174" cy="63555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IN" altLang="en-US" sz="2800" b="1" dirty="0">
                <a:solidFill>
                  <a:schemeClr val="accent5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Medium and Long Term Strategy</a:t>
            </a:r>
          </a:p>
          <a:p>
            <a:pPr algn="ctr" eaLnBrk="1" hangingPunct="1"/>
            <a:r>
              <a:rPr lang="en-US" altLang="en-US" sz="2800" b="1" dirty="0" smtClean="0">
                <a:solidFill>
                  <a:schemeClr val="accent5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-</a:t>
            </a: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+mn-lt"/>
                <a:cs typeface="Times New Roman" panose="02020603050405020304" pitchFamily="18" charset="0"/>
              </a:rPr>
              <a:t>Supply Augmentation Measures</a:t>
            </a:r>
            <a:endParaRPr lang="en-IN" altLang="en-US" sz="2800" b="1" dirty="0">
              <a:solidFill>
                <a:schemeClr val="accent5">
                  <a:lumMod val="50000"/>
                </a:schemeClr>
              </a:solidFill>
              <a:latin typeface="+mn-lt"/>
              <a:cs typeface="Times New Roman" panose="02020603050405020304" pitchFamily="18" charset="0"/>
            </a:endParaRPr>
          </a:p>
          <a:p>
            <a:pPr algn="just" eaLnBrk="1" hangingPunct="1"/>
            <a:endParaRPr lang="en-IN" altLang="en-US" sz="19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Investments in </a:t>
            </a: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water harvesting and </a:t>
            </a: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water storages including watershed </a:t>
            </a: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management </a:t>
            </a:r>
            <a:endParaRPr lang="en-US" altLang="en-US" sz="2000" dirty="0" smtClean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</a:pPr>
            <a:endParaRPr lang="en-US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Networking </a:t>
            </a: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of reservoirs, lakes, rivers, other water bodies, </a:t>
            </a:r>
            <a:endParaRPr lang="en-US" altLang="en-US" sz="2000" dirty="0" smtClean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</a:pPr>
            <a:endParaRPr lang="en-US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Enhanced </a:t>
            </a: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ground </a:t>
            </a: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water recharge, </a:t>
            </a:r>
            <a:endParaRPr lang="en-US" altLang="en-US" sz="2000" dirty="0" smtClean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</a:pPr>
            <a:endParaRPr lang="en-US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Ground water banking during non-drought years</a:t>
            </a: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lnSpc>
                <a:spcPct val="120000"/>
              </a:lnSpc>
            </a:pPr>
            <a:endParaRPr lang="en-US" altLang="en-US" sz="2000" dirty="0" smtClean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Improved water conveyance and piped distribution</a:t>
            </a:r>
          </a:p>
          <a:p>
            <a:pPr algn="just" eaLnBrk="1" hangingPunct="1">
              <a:lnSpc>
                <a:spcPct val="120000"/>
              </a:lnSpc>
            </a:pPr>
            <a:endParaRPr lang="en-US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Conjunctive use of rain, canal and ground </a:t>
            </a:r>
            <a:r>
              <a:rPr lang="en-US" altLang="en-US" sz="2000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water</a:t>
            </a:r>
            <a:endParaRPr lang="en-US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53024" y="232881"/>
            <a:ext cx="5446137" cy="575542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719138" indent="-5445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Long Term: Demand </a:t>
            </a:r>
            <a:r>
              <a:rPr lang="en-US" altLang="en-US" sz="28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management Measures</a:t>
            </a:r>
            <a:endParaRPr lang="en-IN" altLang="en-US" sz="2800" dirty="0"/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Efficient water application including micro irrigation</a:t>
            </a: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Economic </a:t>
            </a:r>
            <a:r>
              <a:rPr lang="en-IN" altLang="en-US" sz="2000" dirty="0">
                <a:latin typeface="+mn-lt"/>
              </a:rPr>
              <a:t>incentives for water </a:t>
            </a:r>
            <a:r>
              <a:rPr lang="en-IN" altLang="en-US" sz="2000" dirty="0" smtClean="0">
                <a:latin typeface="+mn-lt"/>
              </a:rPr>
              <a:t>saving</a:t>
            </a: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Increasing water productivity</a:t>
            </a:r>
          </a:p>
          <a:p>
            <a:pPr marL="174625" indent="0" algn="just" eaLnBrk="1" hangingPunct="1">
              <a:lnSpc>
                <a:spcPct val="130000"/>
              </a:lnSpc>
            </a:pPr>
            <a:endParaRPr lang="en-IN" altLang="en-US" sz="2000" dirty="0">
              <a:latin typeface="+mn-lt"/>
            </a:endParaRP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Water budget based crop and water use </a:t>
            </a:r>
            <a:r>
              <a:rPr lang="en-US" altLang="en-US" sz="2000" dirty="0" smtClean="0">
                <a:latin typeface="+mn-lt"/>
              </a:rPr>
              <a:t>planning</a:t>
            </a:r>
            <a:endParaRPr lang="en-IN" altLang="en-US" sz="2000" dirty="0">
              <a:latin typeface="+mn-lt"/>
            </a:endParaRP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Drought </a:t>
            </a:r>
            <a:r>
              <a:rPr lang="en-IN" altLang="en-US" sz="2000" dirty="0">
                <a:latin typeface="+mn-lt"/>
              </a:rPr>
              <a:t>tolerant and water efficient cultivars</a:t>
            </a: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+mn-lt"/>
              </a:rPr>
              <a:t>Crop </a:t>
            </a:r>
            <a:r>
              <a:rPr lang="en-US" altLang="en-US" sz="2000" dirty="0">
                <a:latin typeface="+mn-lt"/>
              </a:rPr>
              <a:t>diversification to minimize water use</a:t>
            </a:r>
          </a:p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Conservation </a:t>
            </a:r>
            <a:r>
              <a:rPr lang="en-US" altLang="en-US" sz="2000" dirty="0" smtClean="0">
                <a:latin typeface="+mn-lt"/>
              </a:rPr>
              <a:t>agriculture, land levelling, mulching</a:t>
            </a:r>
            <a:endParaRPr lang="en-IN" alt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38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842" y="1124541"/>
            <a:ext cx="5525795" cy="536833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Building resilience by enhancing storage (in situ, surface and groundwater)</a:t>
            </a:r>
          </a:p>
          <a:p>
            <a:endParaRPr lang="en-US" sz="2000" dirty="0"/>
          </a:p>
          <a:p>
            <a:r>
              <a:rPr lang="en-US" sz="2000" dirty="0"/>
              <a:t>Improving irrigation efficiency and water productivity</a:t>
            </a:r>
          </a:p>
          <a:p>
            <a:endParaRPr lang="en-US" sz="2000" dirty="0"/>
          </a:p>
          <a:p>
            <a:r>
              <a:rPr lang="en-US" sz="2000" dirty="0"/>
              <a:t>Laser land leveling,  zero-tillage &amp; conservation </a:t>
            </a:r>
            <a:r>
              <a:rPr lang="en-US" sz="2000" dirty="0" smtClean="0"/>
              <a:t>agriculture, BBF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Conjunctive use of good and poor quality GW / wastewater </a:t>
            </a:r>
          </a:p>
          <a:p>
            <a:endParaRPr lang="en-US" sz="2000" dirty="0"/>
          </a:p>
          <a:p>
            <a:r>
              <a:rPr lang="en-US" sz="2000" dirty="0" smtClean="0"/>
              <a:t>Drought tolerant crop varieties </a:t>
            </a:r>
          </a:p>
          <a:p>
            <a:endParaRPr lang="en-US" sz="2000" dirty="0"/>
          </a:p>
          <a:p>
            <a:r>
              <a:rPr lang="en-US" sz="2000" dirty="0" smtClean="0"/>
              <a:t>Crop </a:t>
            </a:r>
            <a:r>
              <a:rPr lang="en-US" sz="2000" dirty="0"/>
              <a:t>diversification</a:t>
            </a:r>
          </a:p>
          <a:p>
            <a:endParaRPr lang="en-US" sz="2000" dirty="0"/>
          </a:p>
          <a:p>
            <a:r>
              <a:rPr lang="en-US" sz="2000" dirty="0"/>
              <a:t>Integrated farming systems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0170" y="1168998"/>
            <a:ext cx="1810669" cy="1816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62665" y="1239238"/>
            <a:ext cx="1810669" cy="1810669"/>
          </a:xfrm>
          <a:prstGeom prst="rect">
            <a:avLst/>
          </a:prstGeom>
        </p:spPr>
      </p:pic>
      <p:pic>
        <p:nvPicPr>
          <p:cNvPr id="9" name="Picture 8" descr="Picture1.png"/>
          <p:cNvPicPr>
            <a:picLocks noChangeAspect="1"/>
          </p:cNvPicPr>
          <p:nvPr/>
        </p:nvPicPr>
        <p:blipFill>
          <a:blip r:embed="rId4" cstate="print"/>
          <a:srcRect t="18686" r="62646" b="19650"/>
          <a:stretch>
            <a:fillRect/>
          </a:stretch>
        </p:blipFill>
        <p:spPr>
          <a:xfrm>
            <a:off x="8251203" y="1083569"/>
            <a:ext cx="1800000" cy="193247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74724" y="2752601"/>
            <a:ext cx="1800000" cy="1800000"/>
          </a:xfrm>
          <a:prstGeom prst="ellipse">
            <a:avLst/>
          </a:prstGeom>
          <a:blipFill rotWithShape="1">
            <a:blip r:embed="rId5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Oval 12"/>
          <p:cNvSpPr/>
          <p:nvPr/>
        </p:nvSpPr>
        <p:spPr>
          <a:xfrm>
            <a:off x="9778994" y="2816555"/>
            <a:ext cx="1800000" cy="1800000"/>
          </a:xfrm>
          <a:prstGeom prst="ellipse">
            <a:avLst/>
          </a:prstGeom>
          <a:blipFill rotWithShape="1">
            <a:blip r:embed="rId6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9326" y="2766327"/>
            <a:ext cx="1816765" cy="18106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7722" y="4530162"/>
            <a:ext cx="1810669" cy="18167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89560" y="4616556"/>
            <a:ext cx="1810669" cy="18167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10476" y="418326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DSR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58186" y="478222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BBF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59048" y="48857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CA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492876"/>
            <a:ext cx="2133600" cy="365125"/>
          </a:xfrm>
        </p:spPr>
        <p:txBody>
          <a:bodyPr/>
          <a:lstStyle/>
          <a:p>
            <a:fld id="{18B79453-A492-475E-A1B2-E0EACA3D9927}" type="slidenum">
              <a:rPr lang="en-PH" smtClean="0"/>
              <a:pPr/>
              <a:t>11</a:t>
            </a:fld>
            <a:endParaRPr lang="en-PH"/>
          </a:p>
        </p:txBody>
      </p:sp>
      <p:pic>
        <p:nvPicPr>
          <p:cNvPr id="20" name="Picture 9" descr="C:\Documents and Settings\Administrator\Desktop\Camera photos\CRIDA photos_13_8_09\temporary\Efficient usage of water resources_3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421" y="4673212"/>
            <a:ext cx="1832594" cy="1771734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1393534" y="160243"/>
            <a:ext cx="10515600" cy="649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b="1" dirty="0">
                <a:solidFill>
                  <a:schemeClr val="accent5">
                    <a:lumMod val="50000"/>
                  </a:schemeClr>
                </a:solidFill>
              </a:rPr>
              <a:t>Smart Drought Management Interventions</a:t>
            </a:r>
          </a:p>
        </p:txBody>
      </p:sp>
    </p:spTree>
    <p:extLst>
      <p:ext uri="{BB962C8B-B14F-4D97-AF65-F5344CB8AC3E}">
        <p14:creationId xmlns:p14="http://schemas.microsoft.com/office/powerpoint/2010/main" val="31573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411" y="2489724"/>
            <a:ext cx="10515600" cy="109550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002060"/>
                </a:solidFill>
              </a:rPr>
              <a:t>Drought proofing framework</a:t>
            </a:r>
          </a:p>
        </p:txBody>
      </p:sp>
    </p:spTree>
    <p:extLst>
      <p:ext uri="{BB962C8B-B14F-4D97-AF65-F5344CB8AC3E}">
        <p14:creationId xmlns:p14="http://schemas.microsoft.com/office/powerpoint/2010/main" val="1892348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07" y="112285"/>
            <a:ext cx="11649892" cy="793407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rgbClr val="002060"/>
                </a:solidFill>
              </a:rPr>
              <a:t>Drought proofing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627" y="818606"/>
            <a:ext cx="1140822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200" dirty="0"/>
              <a:t>Drought proofing an area then implies that the </a:t>
            </a:r>
            <a:r>
              <a:rPr lang="en-US" sz="2200" u="sng" dirty="0">
                <a:solidFill>
                  <a:srgbClr val="0070C0"/>
                </a:solidFill>
              </a:rPr>
              <a:t>local</a:t>
            </a:r>
            <a:r>
              <a:rPr lang="en-US" sz="2200" dirty="0"/>
              <a:t> natural and human production resource base: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Can provide a </a:t>
            </a:r>
            <a:r>
              <a:rPr lang="en-US" b="1" u="sng" dirty="0">
                <a:solidFill>
                  <a:srgbClr val="0070C0"/>
                </a:solidFill>
              </a:rPr>
              <a:t>certain desirable </a:t>
            </a:r>
            <a:r>
              <a:rPr lang="en-US" dirty="0"/>
              <a:t>amount of food, fuel, fodder, drinking water, and livelihood resources  during a drought.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Fall in production can be </a:t>
            </a:r>
            <a:r>
              <a:rPr lang="en-US" b="1" u="sng" dirty="0">
                <a:solidFill>
                  <a:srgbClr val="0070C0"/>
                </a:solidFill>
              </a:rPr>
              <a:t>minimized.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Drought proofing framework </a:t>
            </a:r>
            <a:endParaRPr lang="en-US" sz="24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Drought proofing is defined as preparing catchments to face drought with the </a:t>
            </a:r>
            <a:r>
              <a:rPr lang="en-US" sz="2000" i="1" u="sng" dirty="0">
                <a:solidFill>
                  <a:schemeClr val="accent5"/>
                </a:solidFill>
              </a:rPr>
              <a:t>minimum</a:t>
            </a:r>
            <a:r>
              <a:rPr lang="en-US" sz="2000" dirty="0"/>
              <a:t> possible adverse effects by </a:t>
            </a:r>
            <a:r>
              <a:rPr lang="en-US" sz="2000" i="1" u="sng" dirty="0">
                <a:solidFill>
                  <a:schemeClr val="accent5"/>
                </a:solidFill>
              </a:rPr>
              <a:t>efficient and effective use of water resources </a:t>
            </a:r>
            <a:r>
              <a:rPr lang="en-US" sz="2000" dirty="0"/>
              <a:t>with the objective of stabilizing crop production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Outcome of </a:t>
            </a:r>
            <a:r>
              <a:rPr lang="en-US" sz="2000" i="1" u="sng" dirty="0">
                <a:solidFill>
                  <a:schemeClr val="accent5"/>
                </a:solidFill>
              </a:rPr>
              <a:t>stabilizing crop production</a:t>
            </a:r>
            <a:r>
              <a:rPr lang="en-US" sz="2000" dirty="0"/>
              <a:t>: enhanced  farmers’ drought resilience at micro level and stabilizing farm incomes. 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Drought proofing framework is developed for </a:t>
            </a:r>
            <a:r>
              <a:rPr lang="en-US" sz="2000" i="1" u="sng" dirty="0">
                <a:solidFill>
                  <a:srgbClr val="0070C0"/>
                </a:solidFill>
              </a:rPr>
              <a:t>conceptualizing drought proofing </a:t>
            </a:r>
            <a:r>
              <a:rPr lang="en-US" sz="2000" dirty="0"/>
              <a:t>and accordingly </a:t>
            </a:r>
            <a:r>
              <a:rPr lang="en-US" sz="2000" i="1" u="sng" dirty="0">
                <a:solidFill>
                  <a:srgbClr val="0070C0"/>
                </a:solidFill>
              </a:rPr>
              <a:t>design the interventions </a:t>
            </a:r>
            <a:r>
              <a:rPr lang="en-US" sz="2000" dirty="0"/>
              <a:t>to alleviate the crop from future </a:t>
            </a:r>
            <a:r>
              <a:rPr lang="en-US" sz="2000" dirty="0" smtClean="0"/>
              <a:t>droughts</a:t>
            </a:r>
            <a:endParaRPr lang="en-US" sz="20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081" y="179141"/>
            <a:ext cx="10515600" cy="722732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Drought proofing framework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48795" y="911774"/>
            <a:ext cx="6934200" cy="51515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726" y="846996"/>
            <a:ext cx="50553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 quadrant approach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Conceptualize </a:t>
            </a:r>
            <a:r>
              <a:rPr lang="en-US" dirty="0"/>
              <a:t>‘drought proofing’ as an interaction between water availability for </a:t>
            </a:r>
            <a:r>
              <a:rPr lang="en-US" dirty="0" smtClean="0"/>
              <a:t>crop and </a:t>
            </a:r>
            <a:r>
              <a:rPr lang="en-US" dirty="0"/>
              <a:t>water </a:t>
            </a:r>
            <a:r>
              <a:rPr lang="en-US" dirty="0" smtClean="0"/>
              <a:t>productivity/efficiency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Indicates where a crop lies and what interventions (and to what intensity) are required.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intra and inter-year variability, need to ascertain this for different seasons and different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e.g. in normal year, crop might lie in quadrant 1 but in drought year in quadrant 4 thus need for building water supply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374146" y="3116449"/>
            <a:ext cx="2636108" cy="2059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2714178" y="2457730"/>
            <a:ext cx="247135" cy="243840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29402" y="2092966"/>
            <a:ext cx="1895578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Efficiency/Demand management interventions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155912" y="4354209"/>
            <a:ext cx="180540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Supply augmentation interventions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5048795" y="3102321"/>
            <a:ext cx="1064622" cy="440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Low Water productivity/ efficiency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52910" y="3102321"/>
            <a:ext cx="1041614" cy="440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High Water productivity/ efficiency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41813" y="926796"/>
            <a:ext cx="1748163" cy="3661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High crop water availability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97433" y="5655153"/>
            <a:ext cx="1748163" cy="3661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Low crop water availability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7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6096000" y="326383"/>
            <a:ext cx="0" cy="6205235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365434" y="3429000"/>
            <a:ext cx="9461133" cy="17179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02450" y="234050"/>
            <a:ext cx="109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latin typeface="Lato" panose="020F0502020204030203" pitchFamily="34" charset="0"/>
              </a:rPr>
              <a:t>High water availability</a:t>
            </a:r>
            <a:endParaRPr lang="en-IN" sz="1200" b="1" dirty="0">
              <a:latin typeface="Lato" panose="020F050202020403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37258" y="3446179"/>
            <a:ext cx="105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latin typeface="Lato" panose="020F0502020204030203" pitchFamily="34" charset="0"/>
              </a:rPr>
              <a:t>High water use efficiency</a:t>
            </a:r>
            <a:endParaRPr lang="en-IN" sz="1200" b="1" dirty="0">
              <a:latin typeface="Lato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7803" y="6069953"/>
            <a:ext cx="942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latin typeface="Lato" panose="020F0502020204030203" pitchFamily="34" charset="0"/>
              </a:rPr>
              <a:t>Low Water availability</a:t>
            </a:r>
            <a:endParaRPr lang="en-IN" sz="1200" b="1" dirty="0">
              <a:latin typeface="Lato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09510" y="3446179"/>
            <a:ext cx="105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latin typeface="Lato" panose="020F0502020204030203" pitchFamily="34" charset="0"/>
              </a:rPr>
              <a:t>Low </a:t>
            </a:r>
            <a:r>
              <a:rPr lang="en-IN" sz="1200" b="1" dirty="0">
                <a:latin typeface="Lato" panose="020F0502020204030203" pitchFamily="34" charset="0"/>
              </a:rPr>
              <a:t>water use efficiency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109324" y="593521"/>
            <a:ext cx="3098266" cy="100154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Desired situation: High WA and high water </a:t>
            </a:r>
            <a:r>
              <a:rPr lang="en-IN" sz="1200" b="1" dirty="0">
                <a:solidFill>
                  <a:schemeClr val="bg1"/>
                </a:solidFill>
                <a:latin typeface="Lato" panose="020F0502020204030203" pitchFamily="34" charset="0"/>
              </a:rPr>
              <a:t>use efficiency</a:t>
            </a:r>
            <a:endParaRPr lang="en-IN" sz="1200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440649" y="5789714"/>
            <a:ext cx="2385918" cy="6910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Drought: Low WA and high water </a:t>
            </a:r>
            <a:r>
              <a:rPr lang="en-IN" sz="1200" b="1" dirty="0">
                <a:solidFill>
                  <a:schemeClr val="bg1"/>
                </a:solidFill>
                <a:latin typeface="Lato" panose="020F0502020204030203" pitchFamily="34" charset="0"/>
              </a:rPr>
              <a:t>use efficiency</a:t>
            </a:r>
            <a:endParaRPr lang="en-IN" sz="1200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026457" y="693462"/>
            <a:ext cx="2539589" cy="8583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Good year but low water use efficiency</a:t>
            </a:r>
            <a:endParaRPr lang="en-IN" sz="1200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442559" y="5736584"/>
            <a:ext cx="2443682" cy="69108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Drought: Low WA and </a:t>
            </a:r>
            <a:r>
              <a:rPr lang="en-IN" sz="1200" b="1" dirty="0">
                <a:solidFill>
                  <a:schemeClr val="bg1"/>
                </a:solidFill>
                <a:latin typeface="Lato" panose="020F0502020204030203" pitchFamily="34" charset="0"/>
              </a:rPr>
              <a:t>low water use efficiency</a:t>
            </a:r>
            <a:endParaRPr lang="en-IN" sz="1200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656142" y="796947"/>
            <a:ext cx="3471057" cy="544411"/>
            <a:chOff x="3949853" y="1400671"/>
            <a:chExt cx="3471057" cy="544411"/>
          </a:xfrm>
          <a:solidFill>
            <a:schemeClr val="accent6">
              <a:lumMod val="75000"/>
            </a:schemeClr>
          </a:solidFill>
        </p:grpSpPr>
        <p:sp>
          <p:nvSpPr>
            <p:cNvPr id="24" name="Right Arrow 23"/>
            <p:cNvSpPr/>
            <p:nvPr/>
          </p:nvSpPr>
          <p:spPr>
            <a:xfrm>
              <a:off x="5195695" y="1400671"/>
              <a:ext cx="2225215" cy="54441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b="1" i="1" dirty="0" smtClean="0">
                  <a:latin typeface="Lato" panose="020F0502020204030203" pitchFamily="34" charset="0"/>
                </a:rPr>
                <a:t>Improve Water Use Efficiency</a:t>
              </a:r>
              <a:endParaRPr lang="en-IN" sz="1100" b="1" i="1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26132" y="1538094"/>
              <a:ext cx="232563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54809" y="1538094"/>
              <a:ext cx="232563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36958" y="1538093"/>
              <a:ext cx="18288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5318" y="1538093"/>
              <a:ext cx="18288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83701" y="1538093"/>
              <a:ext cx="9144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49853" y="1538093"/>
              <a:ext cx="9144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8" name="Group 37"/>
          <p:cNvGrpSpPr/>
          <p:nvPr/>
        </p:nvGrpSpPr>
        <p:grpSpPr>
          <a:xfrm rot="16200000">
            <a:off x="7922930" y="3601439"/>
            <a:ext cx="3471057" cy="544411"/>
            <a:chOff x="5158695" y="3837471"/>
            <a:chExt cx="3471057" cy="544411"/>
          </a:xfrm>
          <a:solidFill>
            <a:schemeClr val="accent2">
              <a:lumMod val="75000"/>
            </a:schemeClr>
          </a:solidFill>
        </p:grpSpPr>
        <p:sp>
          <p:nvSpPr>
            <p:cNvPr id="31" name="Right Arrow 30"/>
            <p:cNvSpPr/>
            <p:nvPr/>
          </p:nvSpPr>
          <p:spPr>
            <a:xfrm>
              <a:off x="6404537" y="3837471"/>
              <a:ext cx="2225215" cy="54441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b="1" i="1" dirty="0" smtClean="0">
                  <a:latin typeface="Lato" panose="020F0502020204030203" pitchFamily="34" charset="0"/>
                </a:rPr>
                <a:t>Improve water availability</a:t>
              </a:r>
              <a:endParaRPr lang="en-IN" sz="1100" b="1" i="1" dirty="0">
                <a:latin typeface="Lato" panose="020F050202020403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34974" y="3974894"/>
              <a:ext cx="232563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63651" y="3974894"/>
              <a:ext cx="232563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645800" y="3974893"/>
              <a:ext cx="18288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424160" y="3974893"/>
              <a:ext cx="18288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292543" y="3974893"/>
              <a:ext cx="9144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58695" y="3974893"/>
              <a:ext cx="91440" cy="269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Rectangle 1"/>
          <p:cNvSpPr/>
          <p:nvPr/>
        </p:nvSpPr>
        <p:spPr>
          <a:xfrm>
            <a:off x="1485350" y="4939187"/>
            <a:ext cx="2358100" cy="766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Both supply and demand/efficiency intervention required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073856" y="1575442"/>
            <a:ext cx="2358100" cy="766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Demand/efficiency improvement interventions required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440649" y="4970452"/>
            <a:ext cx="2358100" cy="766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supply side intervention required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 rot="18885176">
            <a:off x="3692726" y="3692847"/>
            <a:ext cx="3471057" cy="544411"/>
            <a:chOff x="3949853" y="1400671"/>
            <a:chExt cx="3471057" cy="544411"/>
          </a:xfrm>
          <a:solidFill>
            <a:schemeClr val="accent6">
              <a:lumMod val="75000"/>
            </a:schemeClr>
          </a:solidFill>
        </p:grpSpPr>
        <p:sp>
          <p:nvSpPr>
            <p:cNvPr id="51" name="Right Arrow 50"/>
            <p:cNvSpPr/>
            <p:nvPr/>
          </p:nvSpPr>
          <p:spPr>
            <a:xfrm>
              <a:off x="5195695" y="1400671"/>
              <a:ext cx="2225215" cy="54441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b="1" i="1" dirty="0" smtClean="0">
                  <a:latin typeface="Lato" panose="020F0502020204030203" pitchFamily="34" charset="0"/>
                </a:rPr>
                <a:t>Improve Water availability and Use Efficiency</a:t>
              </a:r>
              <a:endParaRPr lang="en-IN" sz="1100" b="1" i="1" dirty="0">
                <a:latin typeface="Lato" panose="020F0502020204030203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26132" y="1538094"/>
              <a:ext cx="232563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654809" y="1538094"/>
              <a:ext cx="232563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436958" y="1538093"/>
              <a:ext cx="182880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5318" y="1538093"/>
              <a:ext cx="182880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083701" y="1538093"/>
              <a:ext cx="91440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49853" y="1538093"/>
              <a:ext cx="91440" cy="2695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Oval 2"/>
          <p:cNvSpPr/>
          <p:nvPr/>
        </p:nvSpPr>
        <p:spPr>
          <a:xfrm>
            <a:off x="7276563" y="5383884"/>
            <a:ext cx="296214" cy="3214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0761" y="4997322"/>
            <a:ext cx="965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Crop 1 in drought year </a:t>
            </a:r>
            <a:endParaRPr lang="en-US" sz="1000" b="1" dirty="0"/>
          </a:p>
        </p:txBody>
      </p:sp>
      <p:sp>
        <p:nvSpPr>
          <p:cNvPr id="58" name="Oval 57"/>
          <p:cNvSpPr/>
          <p:nvPr/>
        </p:nvSpPr>
        <p:spPr>
          <a:xfrm>
            <a:off x="8373359" y="2564519"/>
            <a:ext cx="296214" cy="3214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995804" y="1987106"/>
            <a:ext cx="1283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Crop 1 in drought year after interventions </a:t>
            </a:r>
            <a:endParaRPr lang="en-US" sz="1000" b="1" dirty="0"/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462641" y="-133511"/>
            <a:ext cx="11649892" cy="727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2060"/>
                </a:solidFill>
              </a:rPr>
              <a:t>Example</a:t>
            </a:r>
            <a:endParaRPr lang="en-US" sz="4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51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251" y="166982"/>
            <a:ext cx="10515600" cy="751957"/>
          </a:xfrm>
        </p:spPr>
        <p:txBody>
          <a:bodyPr>
            <a:normAutofit fontScale="90000"/>
          </a:bodyPr>
          <a:lstStyle/>
          <a:p>
            <a:pPr marL="285750" indent="-285750" algn="r"/>
            <a:r>
              <a:rPr lang="en-US" b="1" dirty="0"/>
              <a:t>Drought proofing indicators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838200" y="929614"/>
            <a:ext cx="1970903" cy="111559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Increase in Water availability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583839" y="1354178"/>
            <a:ext cx="1970903" cy="12356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CROP WATER NEEDS ARE MET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443782" y="1370591"/>
            <a:ext cx="1970903" cy="12356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Increase in yield and production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38200" y="2276816"/>
            <a:ext cx="1970903" cy="11369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Increase in Water use efficiency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>
            <a:off x="2809103" y="1487412"/>
            <a:ext cx="1774736" cy="4846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6" idx="1"/>
          </p:cNvCxnSpPr>
          <p:nvPr/>
        </p:nvCxnSpPr>
        <p:spPr>
          <a:xfrm flipV="1">
            <a:off x="2809103" y="1972016"/>
            <a:ext cx="1774736" cy="8732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6554742" y="1972016"/>
            <a:ext cx="1889040" cy="16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7956" y="3994249"/>
            <a:ext cx="6397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</a:t>
            </a:r>
            <a:r>
              <a:rPr lang="en-US" dirty="0" smtClean="0"/>
              <a:t>Water availability through rainfall capture in </a:t>
            </a:r>
            <a:r>
              <a:rPr lang="en-US" dirty="0"/>
              <a:t>soil </a:t>
            </a:r>
            <a:r>
              <a:rPr lang="en-US" dirty="0" smtClean="0"/>
              <a:t>moisture, ponds/surface storages </a:t>
            </a:r>
            <a:r>
              <a:rPr lang="en-US" dirty="0"/>
              <a:t>and </a:t>
            </a:r>
            <a:r>
              <a:rPr lang="en-US" dirty="0" smtClean="0"/>
              <a:t>GW recharge (reduction in run-off) and reducing non-beneficial evaporation from fallow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 in water application efficiency in irrigated agriculture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67427" y="3994249"/>
            <a:ext cx="4832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Assuming all other non-water management interventions are in </a:t>
            </a:r>
            <a:r>
              <a:rPr lang="en-US" dirty="0" smtClean="0"/>
              <a:t>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Taking attainable yield: average yield in normal years with no deficit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8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411" y="2489724"/>
            <a:ext cx="10515600" cy="109550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Operationalizing </a:t>
            </a:r>
            <a:r>
              <a:rPr lang="en-US" b="1" dirty="0" smtClean="0">
                <a:solidFill>
                  <a:srgbClr val="002060"/>
                </a:solidFill>
              </a:rPr>
              <a:t>Drought </a:t>
            </a:r>
            <a:r>
              <a:rPr lang="en-US" b="1" dirty="0">
                <a:solidFill>
                  <a:srgbClr val="002060"/>
                </a:solidFill>
              </a:rPr>
              <a:t>proofing </a:t>
            </a:r>
            <a:r>
              <a:rPr lang="en-US" b="1" dirty="0" smtClean="0">
                <a:solidFill>
                  <a:srgbClr val="002060"/>
                </a:solidFill>
              </a:rPr>
              <a:t>framework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975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188" y="107784"/>
            <a:ext cx="10515600" cy="930905"/>
          </a:xfrm>
        </p:spPr>
        <p:txBody>
          <a:bodyPr/>
          <a:lstStyle/>
          <a:p>
            <a:pPr algn="r"/>
            <a:r>
              <a:rPr lang="en-US" b="1" dirty="0"/>
              <a:t>Assessing Drought Proofing: Methodology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25772815"/>
              </p:ext>
            </p:extLst>
          </p:nvPr>
        </p:nvGraphicFramePr>
        <p:xfrm>
          <a:off x="1650273" y="1937102"/>
          <a:ext cx="8666766" cy="4507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1257" y="1106105"/>
            <a:ext cx="1193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principle: Scientifically robust but simple to be applied on field </a:t>
            </a:r>
            <a:r>
              <a:rPr lang="en-US" sz="2400" dirty="0" smtClean="0"/>
              <a:t>with </a:t>
            </a:r>
            <a:r>
              <a:rPr lang="en-US" sz="2400" dirty="0"/>
              <a:t>minimum training</a:t>
            </a:r>
          </a:p>
        </p:txBody>
      </p:sp>
    </p:spTree>
    <p:extLst>
      <p:ext uri="{BB962C8B-B14F-4D97-AF65-F5344CB8AC3E}">
        <p14:creationId xmlns:p14="http://schemas.microsoft.com/office/powerpoint/2010/main" val="3267778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132468"/>
            <a:ext cx="10515600" cy="750601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Drought Risk assessment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7983" y="1060489"/>
            <a:ext cx="11274917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Drought is characterized </a:t>
            </a:r>
            <a:r>
              <a:rPr lang="en-US" sz="2200" dirty="0"/>
              <a:t>by the </a:t>
            </a:r>
            <a:r>
              <a:rPr lang="en-US" sz="2200" dirty="0" smtClean="0"/>
              <a:t>intensity, duration and timing.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Drought index used to </a:t>
            </a:r>
            <a:r>
              <a:rPr lang="en-US" sz="2200" dirty="0"/>
              <a:t>assess drought </a:t>
            </a:r>
            <a:r>
              <a:rPr lang="en-US" sz="2200" dirty="0" smtClean="0"/>
              <a:t>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A </a:t>
            </a:r>
            <a:r>
              <a:rPr lang="en-US" sz="2200" dirty="0"/>
              <a:t>drought index is a standardized numerical value based on anomalies of a selected parameter (e.g. precipitation, soil moisture) when compared with its long-term </a:t>
            </a:r>
            <a:r>
              <a:rPr lang="en-US" sz="2200" dirty="0" smtClean="0"/>
              <a:t>mean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Part of drought manual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u="sng" dirty="0" smtClean="0">
                <a:solidFill>
                  <a:schemeClr val="accent5">
                    <a:lumMod val="50000"/>
                  </a:schemeClr>
                </a:solidFill>
              </a:rPr>
              <a:t>Standard </a:t>
            </a:r>
            <a:r>
              <a:rPr lang="en-US" sz="2200" u="sng" dirty="0">
                <a:solidFill>
                  <a:schemeClr val="accent5">
                    <a:lumMod val="50000"/>
                  </a:schemeClr>
                </a:solidFill>
              </a:rPr>
              <a:t>Precipitation Index (SPI</a:t>
            </a:r>
            <a:r>
              <a:rPr lang="en-US" sz="2200" u="sng" dirty="0" smtClean="0">
                <a:solidFill>
                  <a:schemeClr val="accent5">
                    <a:lumMod val="50000"/>
                  </a:schemeClr>
                </a:solidFill>
              </a:rPr>
              <a:t>): Widely used rainfall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Assigns a single numeric value to precipitation -&gt; can be compared across regions and time scales.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Only rainfall data is needed and easy to calculate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Drought initiation and termination are implicit part of the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Can be calculated for different time steps (</a:t>
            </a:r>
            <a:r>
              <a:rPr lang="en-US" sz="2200" dirty="0"/>
              <a:t>1, 3, 6 and 12 months) </a:t>
            </a:r>
            <a:r>
              <a:rPr lang="en-US" sz="2200" dirty="0" smtClean="0"/>
              <a:t>with </a:t>
            </a:r>
            <a:r>
              <a:rPr lang="en-US" sz="2200" dirty="0"/>
              <a:t>shorter </a:t>
            </a:r>
            <a:r>
              <a:rPr lang="en-US" sz="2200" dirty="0" smtClean="0"/>
              <a:t>time periods </a:t>
            </a:r>
            <a:r>
              <a:rPr lang="en-US" sz="2200" dirty="0"/>
              <a:t>for agricultural and meteorological drought the longer seasons for hydrological </a:t>
            </a:r>
            <a:r>
              <a:rPr lang="en-US" sz="2200" dirty="0" smtClean="0"/>
              <a:t>drought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Drought </a:t>
            </a:r>
            <a:r>
              <a:rPr lang="en-US" sz="2200" dirty="0"/>
              <a:t>intensity, magnitude, and duration can be determined, as well as the frequency of </a:t>
            </a:r>
            <a:r>
              <a:rPr lang="en-US" sz="2200" dirty="0" smtClean="0"/>
              <a:t>drought.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7112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4" y="277747"/>
            <a:ext cx="10515600" cy="1095507"/>
          </a:xfrm>
        </p:spPr>
        <p:txBody>
          <a:bodyPr/>
          <a:lstStyle/>
          <a:p>
            <a:pPr algn="r"/>
            <a:r>
              <a:rPr lang="en-US" b="1" dirty="0" smtClean="0"/>
              <a:t>Drought proofing: 4 modules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>
          <a:xfrm>
            <a:off x="986247" y="1373254"/>
            <a:ext cx="10515600" cy="32790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Drought concepts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DeTypes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Measuring drought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Management interventions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Drought proofing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Water centric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Water budgeting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Managing supply and demand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Scenarios creation</a:t>
            </a:r>
          </a:p>
          <a:p>
            <a:pPr lvl="1"/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Drought proofing tool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Concepts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Demonstration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 data, scenarios and results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Drought proofing tool: Example case study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Running tool and interpreting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1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882" y="139956"/>
            <a:ext cx="10515600" cy="872112"/>
          </a:xfrm>
        </p:spPr>
        <p:txBody>
          <a:bodyPr/>
          <a:lstStyle/>
          <a:p>
            <a:pPr algn="r"/>
            <a:r>
              <a:rPr lang="en-US" b="1" dirty="0" smtClean="0"/>
              <a:t>Standard Precipitation Index (SPI)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543674" y="2019299"/>
          <a:ext cx="5267326" cy="23622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633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36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22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SPI values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Drought category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2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 to -0.99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Mild drought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2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-1.00 to -1.49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Moderate drought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2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-1.50 to -1.99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Severe drought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24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&lt; -2.0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Extreme drought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2487" y="1119116"/>
            <a:ext cx="57392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Values of SPI are expressed in standard deviations, positive SPI indicating greater than median precipitation and negative values indicating less than median precipitation.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of SPI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know when and how frequently the drought occurs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Longer SPI (3 or 4 months): For entire crop duration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Shorter SPI ( 1 month): Intra season variation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Planning and designing interventions to mitigate seasonal and intra-seasonal drought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For each season and month, % of years under different drought categories are calculated.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85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97" y="98028"/>
            <a:ext cx="5579611" cy="589605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  <a:t>SPI Example (Mysore)</a:t>
            </a:r>
            <a:endParaRPr lang="en-US" sz="4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4719569"/>
            <a:ext cx="121651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seasons and monthly, 50 % are drought years (1 in 2 years). Most are mild droughts.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 err="1" smtClean="0"/>
              <a:t>Kharif</a:t>
            </a:r>
            <a:r>
              <a:rPr lang="en-US" i="1" u="sng" dirty="0" smtClean="0"/>
              <a:t> season: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drought in July and August: Need for drought proofing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 smtClean="0"/>
              <a:t>Rabi season: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Highest frequency in November with higher risk of sever </a:t>
            </a:r>
            <a:r>
              <a:rPr lang="en-US" dirty="0" err="1" smtClean="0"/>
              <a:t>drouhts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September  highest risk of extreme droughts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for water supply augmentation for low rainfall months in rainfall season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52878" y="952499"/>
          <a:ext cx="5429250" cy="29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2293620" y="1295398"/>
            <a:ext cx="1543050" cy="3619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Tobacco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25681" y="1095370"/>
            <a:ext cx="1232048" cy="3619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Ragi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114908" y="952499"/>
          <a:ext cx="6050280" cy="3650107"/>
        </p:xfrm>
        <a:graphic>
          <a:graphicData uri="http://schemas.openxmlformats.org/drawingml/2006/table">
            <a:tbl>
              <a:tblPr firstRow="1" firstCol="1" bandRow="1"/>
              <a:tblGrid>
                <a:gridCol w="100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endParaRPr lang="en-US" sz="12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 drought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Mild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Moderate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Severe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Extreme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1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Overall [May-April]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52.6%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23.7%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21.1%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May-Aug [Kharif]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31.6%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5.3%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10.5%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May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44.7%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44.7%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5.3%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June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47.4%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42.1%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10.5%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July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50.0%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34.2%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5.3%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7.9%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Aug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28.9%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13.2%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5.3%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Sep-Nov [Rabi]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31.6%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10.5%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Sep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34.2%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5.3%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5.3%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Oct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57.9%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23.7%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13.2%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Nov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31.6%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5.3%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7.9%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2.6%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114908" y="231333"/>
            <a:ext cx="57778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 smtClean="0"/>
              <a:t>Severity of droughts in different months and season (as % in last 40 years)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1089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708" y="2254593"/>
            <a:ext cx="10515600" cy="1095507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002060"/>
                </a:solidFill>
              </a:rPr>
              <a:t>Drought proofing-Water </a:t>
            </a:r>
            <a:r>
              <a:rPr lang="en-US" sz="5400" b="1" dirty="0">
                <a:solidFill>
                  <a:srgbClr val="002060"/>
                </a:solidFill>
              </a:rPr>
              <a:t>Balance tool</a:t>
            </a:r>
            <a:br>
              <a:rPr lang="en-US" sz="5400" b="1" dirty="0">
                <a:solidFill>
                  <a:srgbClr val="002060"/>
                </a:solidFill>
              </a:rPr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56157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194" y="0"/>
            <a:ext cx="10515600" cy="829412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 smtClean="0">
                <a:solidFill>
                  <a:srgbClr val="002060"/>
                </a:solidFill>
              </a:rPr>
              <a:t>Tool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842" y="1050619"/>
            <a:ext cx="617412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To help in watershed water balance, crop yield and crop requirement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Dynamically links water balance with water management interventions </a:t>
            </a:r>
            <a:r>
              <a:rPr lang="en-US" sz="2000" dirty="0"/>
              <a:t> </a:t>
            </a:r>
            <a:r>
              <a:rPr lang="en-US" sz="2000" dirty="0" smtClean="0"/>
              <a:t>and assess impact of drought on crop production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Plan and simulates how much interventions can mitigate the negative impacts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Applies monthly water budget approach in balancing the water resources availability and water demand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Modelled in excel spread sheet with minimum input data requirements for simplifications.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89D4472-44CE-4612-879B-3AFA7720A5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31" y="644081"/>
            <a:ext cx="5624997" cy="62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966" y="73161"/>
            <a:ext cx="10515600" cy="829412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 smtClean="0">
                <a:solidFill>
                  <a:srgbClr val="002060"/>
                </a:solidFill>
              </a:rPr>
              <a:t>Key points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251" y="980429"/>
            <a:ext cx="1063046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two-key function of the tool 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To assess the water balance of the study area for various hydrological conditions (dry, normal &amp; wet year)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To assess the impact of proposed land and water </a:t>
            </a:r>
            <a:r>
              <a:rPr lang="en-US" sz="2000" dirty="0" smtClean="0"/>
              <a:t>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Suitable </a:t>
            </a:r>
            <a:r>
              <a:rPr lang="en-US" sz="2000" dirty="0"/>
              <a:t>for homogenous </a:t>
            </a:r>
            <a:r>
              <a:rPr lang="en-US" sz="2000" dirty="0" err="1"/>
              <a:t>agri</a:t>
            </a:r>
            <a:r>
              <a:rPr lang="en-US" sz="2000" dirty="0"/>
              <a:t>-catchments with crop area as dominant land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Modelled </a:t>
            </a:r>
            <a:r>
              <a:rPr lang="en-US" sz="2000" dirty="0"/>
              <a:t>in excel spread sheet with minimum input data requirements for simplifications.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Inbuilt default datasets, minimum data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Easy to use, no software requirements (other than excel)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Simple and robust methodology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7083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52" y="975359"/>
            <a:ext cx="8079792" cy="52754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73146" y="1255810"/>
            <a:ext cx="384150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Runoff</a:t>
            </a:r>
            <a:r>
              <a:rPr lang="en-US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USDA SCS- curve number based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Daily soil moisture 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Fallow and crop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Root growth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Soil moisture stress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FAO-56 methodology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15+ crops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inbuilt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GW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Simple, single bucket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 err="1" smtClean="0"/>
              <a:t>baseflow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soil moisture excess is considered recharge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7944" y="97354"/>
            <a:ext cx="10947523" cy="539723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Robust Methodology (Backend)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710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511" y="186521"/>
            <a:ext cx="10515600" cy="754408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Inbuilt Water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management interventions</a:t>
            </a:r>
          </a:p>
        </p:txBody>
      </p:sp>
      <p:sp>
        <p:nvSpPr>
          <p:cNvPr id="5" name="Oval 4"/>
          <p:cNvSpPr/>
          <p:nvPr/>
        </p:nvSpPr>
        <p:spPr>
          <a:xfrm>
            <a:off x="1585293" y="2059387"/>
            <a:ext cx="1455088" cy="123245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Supply</a:t>
            </a:r>
          </a:p>
        </p:txBody>
      </p:sp>
      <p:sp>
        <p:nvSpPr>
          <p:cNvPr id="6" name="Oval 5"/>
          <p:cNvSpPr/>
          <p:nvPr/>
        </p:nvSpPr>
        <p:spPr>
          <a:xfrm>
            <a:off x="4931466" y="2059387"/>
            <a:ext cx="1455088" cy="12324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Demand</a:t>
            </a:r>
          </a:p>
        </p:txBody>
      </p:sp>
      <p:sp>
        <p:nvSpPr>
          <p:cNvPr id="7" name="Oval 6"/>
          <p:cNvSpPr/>
          <p:nvPr/>
        </p:nvSpPr>
        <p:spPr>
          <a:xfrm>
            <a:off x="8476421" y="1978506"/>
            <a:ext cx="1455088" cy="123245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Soil and Moisture</a:t>
            </a:r>
          </a:p>
        </p:txBody>
      </p:sp>
      <p:sp>
        <p:nvSpPr>
          <p:cNvPr id="8" name="Down Arrow 7"/>
          <p:cNvSpPr/>
          <p:nvPr/>
        </p:nvSpPr>
        <p:spPr>
          <a:xfrm>
            <a:off x="2114054" y="3510902"/>
            <a:ext cx="397565" cy="99391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522014" y="3510902"/>
            <a:ext cx="397565" cy="99391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9005182" y="3490622"/>
            <a:ext cx="397565" cy="993913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3416" y="4612585"/>
            <a:ext cx="2638840" cy="10416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water availability in surface and groundwater for irrigation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01376" y="4612585"/>
            <a:ext cx="2638840" cy="10416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irrigation water application efficiency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577055" y="5500048"/>
            <a:ext cx="3629871" cy="1357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12542" y="4623733"/>
            <a:ext cx="2638840" cy="101396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soil </a:t>
            </a:r>
            <a:r>
              <a:rPr lang="en-US" dirty="0" smtClean="0"/>
              <a:t>moisture,</a:t>
            </a:r>
            <a:endParaRPr lang="en-US" dirty="0"/>
          </a:p>
          <a:p>
            <a:pPr algn="ctr"/>
            <a:r>
              <a:rPr lang="en-US" dirty="0"/>
              <a:t>r</a:t>
            </a:r>
            <a:r>
              <a:rPr lang="en-US" dirty="0" smtClean="0"/>
              <a:t>educe </a:t>
            </a:r>
            <a:r>
              <a:rPr lang="en-US" dirty="0"/>
              <a:t>runoff and increase recharge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632" y="997081"/>
            <a:ext cx="10858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Three categories: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0045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67DD8FCE-6422-4335-896A-5FA56BEB52C3}"/>
              </a:ext>
            </a:extLst>
          </p:cNvPr>
          <p:cNvSpPr/>
          <p:nvPr/>
        </p:nvSpPr>
        <p:spPr>
          <a:xfrm>
            <a:off x="8562129" y="5592141"/>
            <a:ext cx="3629871" cy="1274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7B0AA85B-1DBE-42EA-A379-D69356720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910" y="623660"/>
            <a:ext cx="11064370" cy="58415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D303268-0A1C-4BBC-B4D1-5107168A9B41}"/>
              </a:ext>
            </a:extLst>
          </p:cNvPr>
          <p:cNvSpPr txBox="1"/>
          <p:nvPr/>
        </p:nvSpPr>
        <p:spPr>
          <a:xfrm>
            <a:off x="2113776" y="1047569"/>
            <a:ext cx="1574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Supply Side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Interventions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732DC33-A464-4FA5-A9F0-72E3646D017D}"/>
              </a:ext>
            </a:extLst>
          </p:cNvPr>
          <p:cNvSpPr txBox="1"/>
          <p:nvPr/>
        </p:nvSpPr>
        <p:spPr>
          <a:xfrm>
            <a:off x="5472994" y="1111192"/>
            <a:ext cx="162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Demand Side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Interventions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AE7E614-078A-489C-BDB1-87157B235318}"/>
              </a:ext>
            </a:extLst>
          </p:cNvPr>
          <p:cNvSpPr txBox="1"/>
          <p:nvPr/>
        </p:nvSpPr>
        <p:spPr>
          <a:xfrm>
            <a:off x="8609759" y="1059405"/>
            <a:ext cx="1619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Soil Moisture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Interventions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CCE225C-161D-4D73-BB01-B6AD8B6F0567}"/>
              </a:ext>
            </a:extLst>
          </p:cNvPr>
          <p:cNvSpPr txBox="1"/>
          <p:nvPr/>
        </p:nvSpPr>
        <p:spPr>
          <a:xfrm>
            <a:off x="1720495" y="2609369"/>
            <a:ext cx="23614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Farm Pond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Farm Pond (Lined)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Infiltration Ponds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Injection/Borewell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Check dams / Gully Plugs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D866AE3-D9BA-4BF4-9F07-0B3BF1AA92B4}"/>
              </a:ext>
            </a:extLst>
          </p:cNvPr>
          <p:cNvSpPr txBox="1"/>
          <p:nvPr/>
        </p:nvSpPr>
        <p:spPr>
          <a:xfrm>
            <a:off x="4931005" y="2479019"/>
            <a:ext cx="24848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Drip Irrigation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Sprinkler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Land Levelling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Ridge &amp; Furrow Irrigation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Deficit Irrigation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Direct Seeded Rice (DSR)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Alternate Wetting &amp; Drying (AWD)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System of Rice Intensification (SRI)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91DD08F-C04F-464E-B079-4F171A0C9F48}"/>
              </a:ext>
            </a:extLst>
          </p:cNvPr>
          <p:cNvSpPr txBox="1"/>
          <p:nvPr/>
        </p:nvSpPr>
        <p:spPr>
          <a:xfrm>
            <a:off x="8129029" y="2572698"/>
            <a:ext cx="251977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Cover Crops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Mulching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Conservation Tillage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Bunds (Field / Contour Bunds)</a:t>
            </a:r>
          </a:p>
          <a:p>
            <a:pPr marL="342900" indent="-342900">
              <a:buFontTx/>
              <a:buChar char="-"/>
            </a:pPr>
            <a:r>
              <a:rPr lang="en-US" sz="1700" dirty="0">
                <a:solidFill>
                  <a:schemeClr val="bg1"/>
                </a:solidFill>
              </a:rPr>
              <a:t>Broad bed Furrows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BFED4E7-4602-4103-96C6-C652BC262420}"/>
              </a:ext>
            </a:extLst>
          </p:cNvPr>
          <p:cNvSpPr txBox="1"/>
          <p:nvPr/>
        </p:nvSpPr>
        <p:spPr>
          <a:xfrm>
            <a:off x="10806330" y="565989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* Crop Specific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C90A3934-F4CA-4F10-884E-53CBF3549941}"/>
              </a:ext>
            </a:extLst>
          </p:cNvPr>
          <p:cNvSpPr/>
          <p:nvPr/>
        </p:nvSpPr>
        <p:spPr>
          <a:xfrm>
            <a:off x="1578496" y="5967671"/>
            <a:ext cx="2528657" cy="104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 i="1" dirty="0">
                <a:solidFill>
                  <a:sysClr val="windowText" lastClr="000000"/>
                </a:solidFill>
              </a:rPr>
              <a:t>Increase water availability in surface and groundwater for irrigation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232FF89F-2FDB-403B-AE2F-6F179929A7C5}"/>
              </a:ext>
            </a:extLst>
          </p:cNvPr>
          <p:cNvCxnSpPr/>
          <p:nvPr/>
        </p:nvCxnSpPr>
        <p:spPr>
          <a:xfrm>
            <a:off x="4506443" y="6054162"/>
            <a:ext cx="0" cy="7634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7017FE71-910F-4D05-895F-FD8E07889564}"/>
              </a:ext>
            </a:extLst>
          </p:cNvPr>
          <p:cNvCxnSpPr/>
          <p:nvPr/>
        </p:nvCxnSpPr>
        <p:spPr>
          <a:xfrm>
            <a:off x="7791782" y="6054162"/>
            <a:ext cx="0" cy="7634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BA0A7A92-FC0E-4609-9A10-DB7C03D36EFE}"/>
              </a:ext>
            </a:extLst>
          </p:cNvPr>
          <p:cNvSpPr/>
          <p:nvPr/>
        </p:nvSpPr>
        <p:spPr>
          <a:xfrm>
            <a:off x="4909102" y="5911078"/>
            <a:ext cx="2528657" cy="104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 i="1" dirty="0">
                <a:solidFill>
                  <a:sysClr val="windowText" lastClr="000000"/>
                </a:solidFill>
              </a:rPr>
              <a:t>Increase irrigation water application efficiency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BE3FE4DB-0ACE-419B-8D65-799987662930}"/>
              </a:ext>
            </a:extLst>
          </p:cNvPr>
          <p:cNvSpPr/>
          <p:nvPr/>
        </p:nvSpPr>
        <p:spPr>
          <a:xfrm>
            <a:off x="8129029" y="5943616"/>
            <a:ext cx="2519780" cy="104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500" i="1" dirty="0">
                <a:solidFill>
                  <a:sysClr val="windowText" lastClr="000000"/>
                </a:solidFill>
              </a:rPr>
              <a:t>Increase soil moisture and Reduce runoff and increase recharge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9ED810F-12AA-42AC-A024-F3F9505FD81D}"/>
              </a:ext>
            </a:extLst>
          </p:cNvPr>
          <p:cNvSpPr txBox="1">
            <a:spLocks/>
          </p:cNvSpPr>
          <p:nvPr/>
        </p:nvSpPr>
        <p:spPr>
          <a:xfrm>
            <a:off x="3445573" y="150205"/>
            <a:ext cx="8086785" cy="7422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3400"/>
              </a:lnSpc>
            </a:pPr>
            <a:r>
              <a:rPr lang="en-US" sz="3600" b="1" dirty="0">
                <a:solidFill>
                  <a:srgbClr val="25547D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Water Management Interventions</a:t>
            </a:r>
          </a:p>
        </p:txBody>
      </p:sp>
    </p:spTree>
    <p:extLst>
      <p:ext uri="{BB962C8B-B14F-4D97-AF65-F5344CB8AC3E}">
        <p14:creationId xmlns:p14="http://schemas.microsoft.com/office/powerpoint/2010/main" val="33301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074E7A8-312B-4A49-9F76-4DA5F7D73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3"/>
          <a:stretch/>
        </p:blipFill>
        <p:spPr>
          <a:xfrm>
            <a:off x="0" y="4474346"/>
            <a:ext cx="12192000" cy="238365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DD1F3D56-4F39-49EF-8FDE-17B7C72D7E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736742"/>
          <a:ext cx="12192000" cy="550028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003486">
                  <a:extLst>
                    <a:ext uri="{9D8B030D-6E8A-4147-A177-3AD203B41FA5}">
                      <a16:colId xmlns="" xmlns:a16="http://schemas.microsoft.com/office/drawing/2014/main" val="570366331"/>
                    </a:ext>
                  </a:extLst>
                </a:gridCol>
                <a:gridCol w="2963162">
                  <a:extLst>
                    <a:ext uri="{9D8B030D-6E8A-4147-A177-3AD203B41FA5}">
                      <a16:colId xmlns="" xmlns:a16="http://schemas.microsoft.com/office/drawing/2014/main" val="1463983267"/>
                    </a:ext>
                  </a:extLst>
                </a:gridCol>
                <a:gridCol w="4727292">
                  <a:extLst>
                    <a:ext uri="{9D8B030D-6E8A-4147-A177-3AD203B41FA5}">
                      <a16:colId xmlns="" xmlns:a16="http://schemas.microsoft.com/office/drawing/2014/main" val="986814607"/>
                    </a:ext>
                  </a:extLst>
                </a:gridCol>
                <a:gridCol w="2498060">
                  <a:extLst>
                    <a:ext uri="{9D8B030D-6E8A-4147-A177-3AD203B41FA5}">
                      <a16:colId xmlns="" xmlns:a16="http://schemas.microsoft.com/office/drawing/2014/main" val="2047910283"/>
                    </a:ext>
                  </a:extLst>
                </a:gridCol>
              </a:tblGrid>
              <a:tr h="5238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Intervention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Impact on physical process or parameters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How it works in the tool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User Inputs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552399584"/>
                  </a:ext>
                </a:extLst>
              </a:tr>
              <a:tr h="10476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Farm pond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Increases Storage (+ SR)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Increases Recharge (+ GWR)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Farm pond, Farm Pond(lined) and check dam captures runoff based on overall storage value and current storage.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Infiltration rate is averaged and is taken out monthly from storage and added to ground water recharge.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Recharged water is made available for extraction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Volume (m</a:t>
                      </a:r>
                      <a:r>
                        <a:rPr lang="en-US" sz="1600" baseline="30000" dirty="0">
                          <a:effectLst/>
                        </a:rPr>
                        <a:t>3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Average Depth (m)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Infiltration Rate (mm/day)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Cost (Rs/m</a:t>
                      </a:r>
                      <a:r>
                        <a:rPr lang="en-US" sz="1600" baseline="30000" dirty="0">
                          <a:effectLst/>
                        </a:rPr>
                        <a:t>3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85113881"/>
                  </a:ext>
                </a:extLst>
              </a:tr>
              <a:tr h="7857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Farm pond (Lined)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Provide storage </a:t>
                      </a:r>
                      <a:r>
                        <a:rPr lang="en-IN" sz="1600" dirty="0">
                          <a:effectLst/>
                        </a:rPr>
                        <a:t>(+ SR)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Reduces seepage &amp; infiltration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 Volume (m</a:t>
                      </a:r>
                      <a:r>
                        <a:rPr lang="en-US" sz="1600" baseline="30000">
                          <a:effectLst/>
                        </a:rPr>
                        <a:t>3</a:t>
                      </a:r>
                      <a:r>
                        <a:rPr lang="en-US" sz="1600">
                          <a:effectLst/>
                        </a:rPr>
                        <a:t>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 Average Depth (m)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 Cost (Rs/m</a:t>
                      </a:r>
                      <a:r>
                        <a:rPr lang="en-US" sz="1600" baseline="30000">
                          <a:effectLst/>
                        </a:rPr>
                        <a:t>3</a:t>
                      </a:r>
                      <a:r>
                        <a:rPr lang="en-US" sz="1600">
                          <a:effectLst/>
                        </a:rPr>
                        <a:t>)</a:t>
                      </a:r>
                      <a:endParaRPr lang="en-US" sz="160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9375251"/>
                  </a:ext>
                </a:extLst>
              </a:tr>
              <a:tr h="10476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Check dam / Gully Plug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Increases Storage (+ SR)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Increases Recharge (+ GWR)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Volume (m</a:t>
                      </a:r>
                      <a:r>
                        <a:rPr lang="en-US" sz="1600" baseline="30000" dirty="0">
                          <a:effectLst/>
                        </a:rPr>
                        <a:t>3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Average Depth (m)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Infiltration Rate (mm/day)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- Cost (Rs/m</a:t>
                      </a:r>
                      <a:r>
                        <a:rPr lang="en-US" sz="1600" baseline="30000" dirty="0">
                          <a:effectLst/>
                        </a:rPr>
                        <a:t>3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8054694"/>
                  </a:ext>
                </a:extLst>
              </a:tr>
              <a:tr h="10476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Infiltration Ponds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Increases Recharge (+ GWR)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Runoff captured (Volume (m</a:t>
                      </a:r>
                      <a:r>
                        <a:rPr lang="en-US" sz="1600" baseline="30000" dirty="0">
                          <a:effectLst/>
                        </a:rPr>
                        <a:t>3</a:t>
                      </a:r>
                      <a:r>
                        <a:rPr lang="en-US" sz="1600" dirty="0">
                          <a:effectLst/>
                        </a:rPr>
                        <a:t>)) in ponds is added to Ground water recharge through Infiltration.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Recharged water is made available for extraction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Volume (m</a:t>
                      </a:r>
                      <a:r>
                        <a:rPr lang="en-US" sz="1600" baseline="30000" dirty="0">
                          <a:effectLst/>
                        </a:rPr>
                        <a:t>3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Average Depth (m)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Infiltration Rate (mm/day)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- Cost (Rs/m</a:t>
                      </a:r>
                      <a:r>
                        <a:rPr lang="en-US" sz="1600" baseline="30000" dirty="0">
                          <a:effectLst/>
                        </a:rPr>
                        <a:t>3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50144958"/>
                  </a:ext>
                </a:extLst>
              </a:tr>
              <a:tr h="10476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Injection / Borewells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>
                          <a:effectLst/>
                        </a:rPr>
                        <a:t>Increases Recharge (+ GWR)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Recharges runoff directly.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Recharged water is made available for extraction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Total numbers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Volume (m</a:t>
                      </a:r>
                      <a:r>
                        <a:rPr lang="en-US" sz="1600" baseline="30000" dirty="0">
                          <a:effectLst/>
                        </a:rPr>
                        <a:t>3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Infiltration Rate (mm/day)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- Cost (Rs/</a:t>
                      </a:r>
                      <a:r>
                        <a:rPr lang="en-US" sz="1600" dirty="0" err="1">
                          <a:effectLst/>
                        </a:rPr>
                        <a:t>nos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2566391"/>
                  </a:ext>
                </a:extLst>
              </a:tr>
            </a:tbl>
          </a:graphicData>
        </a:graphic>
      </p:graphicFrame>
      <p:sp>
        <p:nvSpPr>
          <p:cNvPr id="12" name="Title 3">
            <a:extLst>
              <a:ext uri="{FF2B5EF4-FFF2-40B4-BE49-F238E27FC236}">
                <a16:creationId xmlns="" xmlns:a16="http://schemas.microsoft.com/office/drawing/2014/main" id="{5D174C8B-9F17-4E83-A6B9-E46084C84740}"/>
              </a:ext>
            </a:extLst>
          </p:cNvPr>
          <p:cNvSpPr txBox="1">
            <a:spLocks/>
          </p:cNvSpPr>
          <p:nvPr/>
        </p:nvSpPr>
        <p:spPr>
          <a:xfrm>
            <a:off x="7132002" y="94836"/>
            <a:ext cx="5806075" cy="7422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400"/>
              </a:lnSpc>
            </a:pPr>
            <a:r>
              <a:rPr lang="en-US" sz="4000" b="1" dirty="0">
                <a:solidFill>
                  <a:srgbClr val="25547D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Interventions: Supply</a:t>
            </a:r>
          </a:p>
        </p:txBody>
      </p:sp>
    </p:spTree>
    <p:extLst>
      <p:ext uri="{BB962C8B-B14F-4D97-AF65-F5344CB8AC3E}">
        <p14:creationId xmlns:p14="http://schemas.microsoft.com/office/powerpoint/2010/main" val="10001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EA21592-01AF-4554-9537-DE1A55496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16"/>
          <a:stretch/>
        </p:blipFill>
        <p:spPr>
          <a:xfrm>
            <a:off x="20714" y="3773010"/>
            <a:ext cx="12192000" cy="3084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DC77AE7-D3BA-4782-B5B1-36432F44A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2" b="30101"/>
          <a:stretch/>
        </p:blipFill>
        <p:spPr>
          <a:xfrm>
            <a:off x="20714" y="2394902"/>
            <a:ext cx="12192000" cy="3279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="" xmlns:a16="http://schemas.microsoft.com/office/drawing/2014/main" id="{4A63EFA0-97DF-46FD-8741-B7C70E016FA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" y="831619"/>
              <a:ext cx="11897523" cy="3979166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47504">
                      <a:extLst>
                        <a:ext uri="{9D8B030D-6E8A-4147-A177-3AD203B41FA5}">
                          <a16:colId xmlns="" xmlns:a16="http://schemas.microsoft.com/office/drawing/2014/main" val="2305577512"/>
                        </a:ext>
                      </a:extLst>
                    </a:gridCol>
                    <a:gridCol w="2301991">
                      <a:extLst>
                        <a:ext uri="{9D8B030D-6E8A-4147-A177-3AD203B41FA5}">
                          <a16:colId xmlns="" xmlns:a16="http://schemas.microsoft.com/office/drawing/2014/main" val="2835252040"/>
                        </a:ext>
                      </a:extLst>
                    </a:gridCol>
                    <a:gridCol w="5251087">
                      <a:extLst>
                        <a:ext uri="{9D8B030D-6E8A-4147-A177-3AD203B41FA5}">
                          <a16:colId xmlns="" xmlns:a16="http://schemas.microsoft.com/office/drawing/2014/main" val="1572345894"/>
                        </a:ext>
                      </a:extLst>
                    </a:gridCol>
                    <a:gridCol w="2696941">
                      <a:extLst>
                        <a:ext uri="{9D8B030D-6E8A-4147-A177-3AD203B41FA5}">
                          <a16:colId xmlns="" xmlns:a16="http://schemas.microsoft.com/office/drawing/2014/main" val="1989326524"/>
                        </a:ext>
                      </a:extLst>
                    </a:gridCol>
                  </a:tblGrid>
                  <a:tr h="55831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Intervention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Impact on physical process or parameters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How it works in the tool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User Inputs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353323750"/>
                      </a:ext>
                    </a:extLst>
                  </a:tr>
                  <a:tr h="81115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Drip Irrigation</a:t>
                          </a:r>
                          <a:endParaRPr lang="en-US" sz="18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[Crop Specific]</a:t>
                          </a:r>
                          <a:endParaRPr lang="en-US" sz="14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600" dirty="0">
                              <a:effectLst/>
                            </a:rPr>
                            <a:t>Increases Water Use Efficiency</a:t>
                          </a:r>
                          <a14:m>
                            <m:oMath xmlns:m="http://schemas.openxmlformats.org/officeDocument/2006/math"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 (+ </m:t>
                              </m:r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IN" sz="1600" dirty="0">
                              <a:effectLst/>
                            </a:rPr>
                            <a:t>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Crop Water needs is reduced due to increased water use efficiency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Default Efficiency </a:t>
                          </a:r>
                          <a14:m>
                            <m:oMath xmlns:m="http://schemas.openxmlformats.org/officeDocument/2006/math"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IN" sz="1600" dirty="0">
                              <a:effectLst/>
                            </a:rPr>
                            <a:t> </a:t>
                          </a:r>
                          <a:r>
                            <a:rPr lang="en-US" sz="1600" dirty="0">
                              <a:effectLst/>
                            </a:rPr>
                            <a:t> of 90%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Crop wise Area covered (ha)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Efficiency </a:t>
                          </a:r>
                          <a14:m>
                            <m:oMath xmlns:m="http://schemas.openxmlformats.org/officeDocument/2006/math"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IN" sz="1600" dirty="0">
                              <a:effectLst/>
                            </a:rPr>
                            <a:t>) (Optional) </a:t>
                          </a:r>
                          <a:endParaRPr lang="en-US" sz="16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Cost (Rs/ha)</a:t>
                          </a:r>
                          <a:endParaRPr lang="en-US" sz="1600" dirty="0">
                            <a:solidFill>
                              <a:srgbClr val="00206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819744995"/>
                      </a:ext>
                    </a:extLst>
                  </a:tr>
                  <a:tr h="81115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Sprinkler </a:t>
                          </a:r>
                          <a:endParaRPr lang="en-US" sz="18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[Crop </a:t>
                          </a:r>
                          <a:r>
                            <a:rPr lang="en-IN" sz="1400" kern="1200" dirty="0">
                              <a:effectLst/>
                            </a:rPr>
                            <a:t>Specific]</a:t>
                          </a:r>
                          <a:endParaRPr lang="en-US" sz="1400" b="1" kern="12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600" dirty="0">
                              <a:effectLst/>
                            </a:rPr>
                            <a:t>Increases Water Use Efficiency</a:t>
                          </a:r>
                          <a14:m>
                            <m:oMath xmlns:m="http://schemas.openxmlformats.org/officeDocument/2006/math"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 (+ </m:t>
                              </m:r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Crop Water needs is reduced due to increased water use efficiency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Default Efficiency </a:t>
                          </a:r>
                          <a14:m>
                            <m:oMath xmlns:m="http://schemas.openxmlformats.org/officeDocument/2006/math"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IN" sz="1600" dirty="0">
                              <a:effectLst/>
                            </a:rPr>
                            <a:t> </a:t>
                          </a:r>
                          <a:r>
                            <a:rPr lang="en-US" sz="1600" dirty="0">
                              <a:effectLst/>
                            </a:rPr>
                            <a:t> of 75%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Crop wise Area covered (ha)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Efficiency </a:t>
                          </a:r>
                          <a14:m>
                            <m:oMath xmlns:m="http://schemas.openxmlformats.org/officeDocument/2006/math"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IN" sz="1600" dirty="0">
                              <a:effectLst/>
                            </a:rPr>
                            <a:t>) </a:t>
                          </a:r>
                          <a:r>
                            <a:rPr lang="en-US" sz="1600" dirty="0">
                              <a:effectLst/>
                            </a:rPr>
                            <a:t>(Optional)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Cost (Rs/ha)</a:t>
                          </a:r>
                          <a:endParaRPr lang="en-US" sz="1600" dirty="0">
                            <a:solidFill>
                              <a:srgbClr val="00206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823929332"/>
                      </a:ext>
                    </a:extLst>
                  </a:tr>
                  <a:tr h="71797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Land Levelling</a:t>
                          </a:r>
                          <a:endParaRPr lang="en-US" sz="18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[All Crops]</a:t>
                          </a:r>
                          <a:endParaRPr lang="en-US" sz="14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600" dirty="0">
                              <a:effectLst/>
                            </a:rPr>
                            <a:t>Water saved (%)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Water Saved due to intervention is converted to Water use efficiency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Crop Water needs is reduced due to increased water use efficiency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Crop wise Area covered (ha)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Water Saved (%) (Optional)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Cost (Rs/ha)</a:t>
                          </a:r>
                          <a:endParaRPr lang="en-US" sz="1600" dirty="0">
                            <a:solidFill>
                              <a:srgbClr val="00206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658063631"/>
                      </a:ext>
                    </a:extLst>
                  </a:tr>
                  <a:tr h="87086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Direct Seeded Rice (DSR)</a:t>
                          </a:r>
                          <a:endParaRPr lang="en-US" sz="18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[Crop Specific]</a:t>
                          </a:r>
                          <a:endParaRPr lang="en-US" sz="14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600" dirty="0">
                              <a:effectLst/>
                            </a:rPr>
                            <a:t>Water saved (%)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Crop wise Area covered (ha)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Water Saved (%) (Optional)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Cost (Rs/ha)</a:t>
                          </a:r>
                          <a:endParaRPr lang="en-US" sz="1600" dirty="0">
                            <a:solidFill>
                              <a:srgbClr val="00206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379281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A63EFA0-97DF-46FD-8741-B7C70E016F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7715863"/>
                  </p:ext>
                </p:extLst>
              </p:nvPr>
            </p:nvGraphicFramePr>
            <p:xfrm>
              <a:off x="1" y="831619"/>
              <a:ext cx="11897523" cy="3919919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4750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05577512"/>
                        </a:ext>
                      </a:extLst>
                    </a:gridCol>
                    <a:gridCol w="230199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835252040"/>
                        </a:ext>
                      </a:extLst>
                    </a:gridCol>
                    <a:gridCol w="525108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572345894"/>
                        </a:ext>
                      </a:extLst>
                    </a:gridCol>
                    <a:gridCol w="269694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989326524"/>
                        </a:ext>
                      </a:extLst>
                    </a:gridCol>
                  </a:tblGrid>
                  <a:tr h="57397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Intervention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Impact on physical process or parameters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How it works in the tool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User Inputs</a:t>
                          </a:r>
                          <a:endParaRPr lang="en-US" sz="18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353323750"/>
                      </a:ext>
                    </a:extLst>
                  </a:tr>
                  <a:tr h="84670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Drip Irrigation</a:t>
                          </a:r>
                          <a:endParaRPr lang="en-US" sz="18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[Crop Specific]</a:t>
                          </a:r>
                          <a:endParaRPr lang="en-US" sz="14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4"/>
                          <a:stretch>
                            <a:fillRect l="-71693" t="-76259" r="-345238" b="-308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4"/>
                          <a:stretch>
                            <a:fillRect l="-75290" t="-76259" r="-51392" b="-308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4"/>
                          <a:stretch>
                            <a:fillRect l="-341855" t="-76259" r="-226" b="-308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819744995"/>
                      </a:ext>
                    </a:extLst>
                  </a:tr>
                  <a:tr h="84670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Sprinkler </a:t>
                          </a:r>
                          <a:endParaRPr lang="en-US" sz="18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[Crop </a:t>
                          </a:r>
                          <a:r>
                            <a:rPr lang="en-IN" sz="1400" kern="1200" dirty="0">
                              <a:effectLst/>
                            </a:rPr>
                            <a:t>Specific]</a:t>
                          </a:r>
                          <a:endParaRPr lang="en-US" sz="1400" b="1" kern="12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4"/>
                          <a:stretch>
                            <a:fillRect l="-71693" t="-175000" r="-345238" b="-20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4"/>
                          <a:stretch>
                            <a:fillRect l="-75290" t="-175000" r="-51392" b="-20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4"/>
                          <a:stretch>
                            <a:fillRect l="-341855" t="-175000" r="-226" b="-20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23929332"/>
                      </a:ext>
                    </a:extLst>
                  </a:tr>
                  <a:tr h="77114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Land Levelling</a:t>
                          </a:r>
                          <a:endParaRPr lang="en-US" sz="18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[All Crops]</a:t>
                          </a:r>
                          <a:endParaRPr lang="en-US" sz="14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600" dirty="0">
                              <a:effectLst/>
                            </a:rPr>
                            <a:t>Water saved (%)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Water Saved due to intervention is converted to Water use efficiency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Crop Water needs is reduced due to increased water use efficiency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Crop wise Area covered (ha)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Water Saved (%) (Optional)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Cost (Rs/ha)</a:t>
                          </a:r>
                          <a:endParaRPr lang="en-US" sz="1600" dirty="0">
                            <a:solidFill>
                              <a:srgbClr val="00206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658063631"/>
                      </a:ext>
                    </a:extLst>
                  </a:tr>
                  <a:tr h="88138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Direct Seeded Rice (DSR)</a:t>
                          </a:r>
                          <a:endParaRPr lang="en-US" sz="18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[Crop Specific]</a:t>
                          </a:r>
                          <a:endParaRPr lang="en-US" sz="14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IN" sz="1600" dirty="0">
                              <a:effectLst/>
                            </a:rPr>
                            <a:t>Water saved (%)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</a:pP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7F7F7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Crop wise Area covered (ha)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Water Saved (%) (Optional)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- Cost (Rs/ha)</a:t>
                          </a:r>
                          <a:endParaRPr lang="en-US" sz="1600" dirty="0">
                            <a:solidFill>
                              <a:srgbClr val="00206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3792817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itle 3">
            <a:extLst>
              <a:ext uri="{FF2B5EF4-FFF2-40B4-BE49-F238E27FC236}">
                <a16:creationId xmlns="" xmlns:a16="http://schemas.microsoft.com/office/drawing/2014/main" id="{3EA9727B-E78C-4B70-B507-973E694A2FAF}"/>
              </a:ext>
            </a:extLst>
          </p:cNvPr>
          <p:cNvSpPr txBox="1">
            <a:spLocks/>
          </p:cNvSpPr>
          <p:nvPr/>
        </p:nvSpPr>
        <p:spPr>
          <a:xfrm>
            <a:off x="5286215" y="89328"/>
            <a:ext cx="6737462" cy="7422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3400"/>
              </a:lnSpc>
            </a:pP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Interventions: Demand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5C311B5-0210-482C-B183-F335DC3CCDEA}"/>
              </a:ext>
            </a:extLst>
          </p:cNvPr>
          <p:cNvSpPr txBox="1"/>
          <p:nvPr/>
        </p:nvSpPr>
        <p:spPr>
          <a:xfrm>
            <a:off x="11294603" y="4601077"/>
            <a:ext cx="60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cont..</a:t>
            </a:r>
          </a:p>
        </p:txBody>
      </p:sp>
    </p:spTree>
    <p:extLst>
      <p:ext uri="{BB962C8B-B14F-4D97-AF65-F5344CB8AC3E}">
        <p14:creationId xmlns:p14="http://schemas.microsoft.com/office/powerpoint/2010/main" val="133583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411" y="2489724"/>
            <a:ext cx="10515600" cy="1095507"/>
          </a:xfrm>
        </p:spPr>
        <p:txBody>
          <a:bodyPr/>
          <a:lstStyle/>
          <a:p>
            <a:pPr algn="ctr"/>
            <a:r>
              <a:rPr lang="en-US" b="1" dirty="0" smtClean="0"/>
              <a:t>Drought concepts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1999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EA21592-01AF-4554-9537-DE1A55496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16"/>
          <a:stretch/>
        </p:blipFill>
        <p:spPr>
          <a:xfrm>
            <a:off x="20714" y="3773010"/>
            <a:ext cx="12192000" cy="3084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15EFFCC-37C5-48F0-B333-C16D6557B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2" b="30101"/>
          <a:stretch/>
        </p:blipFill>
        <p:spPr>
          <a:xfrm>
            <a:off x="20714" y="2394902"/>
            <a:ext cx="12192000" cy="327925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4A63EFA0-97DF-46FD-8741-B7C70E016F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232" y="533716"/>
          <a:ext cx="12149767" cy="534846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532768">
                  <a:extLst>
                    <a:ext uri="{9D8B030D-6E8A-4147-A177-3AD203B41FA5}">
                      <a16:colId xmlns="" xmlns:a16="http://schemas.microsoft.com/office/drawing/2014/main" val="2305577512"/>
                    </a:ext>
                  </a:extLst>
                </a:gridCol>
                <a:gridCol w="2758461">
                  <a:extLst>
                    <a:ext uri="{9D8B030D-6E8A-4147-A177-3AD203B41FA5}">
                      <a16:colId xmlns="" xmlns:a16="http://schemas.microsoft.com/office/drawing/2014/main" val="2835252040"/>
                    </a:ext>
                  </a:extLst>
                </a:gridCol>
                <a:gridCol w="3861847">
                  <a:extLst>
                    <a:ext uri="{9D8B030D-6E8A-4147-A177-3AD203B41FA5}">
                      <a16:colId xmlns="" xmlns:a16="http://schemas.microsoft.com/office/drawing/2014/main" val="1572345894"/>
                    </a:ext>
                  </a:extLst>
                </a:gridCol>
                <a:gridCol w="2996691">
                  <a:extLst>
                    <a:ext uri="{9D8B030D-6E8A-4147-A177-3AD203B41FA5}">
                      <a16:colId xmlns="" xmlns:a16="http://schemas.microsoft.com/office/drawing/2014/main" val="1989326524"/>
                    </a:ext>
                  </a:extLst>
                </a:gridCol>
              </a:tblGrid>
              <a:tr h="6449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2000" dirty="0">
                          <a:effectLst/>
                        </a:rPr>
                        <a:t>Intervention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2000" dirty="0">
                          <a:effectLst/>
                        </a:rPr>
                        <a:t>Impact on physical process or parameters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2000" dirty="0">
                          <a:effectLst/>
                        </a:rPr>
                        <a:t>How it works in the tool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2000" dirty="0">
                          <a:effectLst/>
                        </a:rPr>
                        <a:t>User Inputs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353323750"/>
                  </a:ext>
                </a:extLst>
              </a:tr>
              <a:tr h="11740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Alternate Wetting &amp; Drying (AWD)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[Crop Specific]</a:t>
                      </a:r>
                      <a:endParaRPr 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Water saved (%)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Water Saved due to intervention is converted to Water use efficiency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Crop Water needs is reduced due to increased water use efficiency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Crop wise Area covered (ha)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Water Saved (%) (Optional)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Cost (Rs/ha)</a:t>
                      </a:r>
                      <a:endParaRPr lang="en-US" sz="1800" b="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9744995"/>
                  </a:ext>
                </a:extLst>
              </a:tr>
              <a:tr h="11740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System of Rice Intensification (SRI)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[Crop Specific]</a:t>
                      </a:r>
                      <a:endParaRPr 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Water saved (%)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Crop wise Area covered (ha)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Water Saved (%) (Optional)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Cost (Rs/ha)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3929332"/>
                  </a:ext>
                </a:extLst>
              </a:tr>
              <a:tr h="11740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Ridge &amp; Furrow Irrigation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[Crop Specific]</a:t>
                      </a:r>
                      <a:endParaRPr 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Water saved (%)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Crop wise Area covered (ha)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Water Saved (%) (Optional)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Cost (Rs/ha)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58063631"/>
                  </a:ext>
                </a:extLst>
              </a:tr>
              <a:tr h="11740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2000" dirty="0">
                          <a:effectLst/>
                        </a:rPr>
                        <a:t>Deficit Irrigation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600" dirty="0">
                          <a:effectLst/>
                        </a:rPr>
                        <a:t>[Crop Specific] </a:t>
                      </a:r>
                      <a:endParaRPr 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Water saved (%)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Crop wise Area covered (ha)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Water Saved (%) (Optional)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Cost (Rs/ha)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9281719"/>
                  </a:ext>
                </a:extLst>
              </a:tr>
            </a:tbl>
          </a:graphicData>
        </a:graphic>
      </p:graphicFrame>
      <p:sp>
        <p:nvSpPr>
          <p:cNvPr id="10" name="Title 3">
            <a:extLst>
              <a:ext uri="{FF2B5EF4-FFF2-40B4-BE49-F238E27FC236}">
                <a16:creationId xmlns="" xmlns:a16="http://schemas.microsoft.com/office/drawing/2014/main" id="{3EA9727B-E78C-4B70-B507-973E694A2FAF}"/>
              </a:ext>
            </a:extLst>
          </p:cNvPr>
          <p:cNvSpPr txBox="1">
            <a:spLocks/>
          </p:cNvSpPr>
          <p:nvPr/>
        </p:nvSpPr>
        <p:spPr>
          <a:xfrm>
            <a:off x="4675406" y="133805"/>
            <a:ext cx="3801180" cy="7422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400"/>
              </a:lnSpc>
            </a:pPr>
            <a:r>
              <a:rPr lang="en-US" sz="2800" dirty="0">
                <a:solidFill>
                  <a:srgbClr val="25547D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Interventions: Demand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B7076F8-D8AA-42DF-A3A0-A30819C400CE}"/>
              </a:ext>
            </a:extLst>
          </p:cNvPr>
          <p:cNvSpPr txBox="1"/>
          <p:nvPr/>
        </p:nvSpPr>
        <p:spPr>
          <a:xfrm>
            <a:off x="8353624" y="541010"/>
            <a:ext cx="60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cont..</a:t>
            </a:r>
          </a:p>
        </p:txBody>
      </p:sp>
    </p:spTree>
    <p:extLst>
      <p:ext uri="{BB962C8B-B14F-4D97-AF65-F5344CB8AC3E}">
        <p14:creationId xmlns:p14="http://schemas.microsoft.com/office/powerpoint/2010/main" val="14942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72893CB-11D9-4496-9A69-D9E5804C3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8"/>
          <a:stretch/>
        </p:blipFill>
        <p:spPr>
          <a:xfrm>
            <a:off x="0" y="3089428"/>
            <a:ext cx="12192000" cy="376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8467AFC-E708-4E7A-8F66-066AB1552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92" b="21018"/>
          <a:stretch/>
        </p:blipFill>
        <p:spPr>
          <a:xfrm>
            <a:off x="0" y="4129231"/>
            <a:ext cx="12192000" cy="2728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096ADA4-3E91-4419-B613-83FC6CBD1B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2" b="30101"/>
          <a:stretch/>
        </p:blipFill>
        <p:spPr>
          <a:xfrm>
            <a:off x="0" y="2256354"/>
            <a:ext cx="12192000" cy="3279252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="" xmlns:a16="http://schemas.microsoft.com/office/drawing/2014/main" id="{609A97A6-B2AE-4A26-B524-3D2068035C3E}"/>
              </a:ext>
            </a:extLst>
          </p:cNvPr>
          <p:cNvSpPr txBox="1">
            <a:spLocks/>
          </p:cNvSpPr>
          <p:nvPr/>
        </p:nvSpPr>
        <p:spPr>
          <a:xfrm>
            <a:off x="6171518" y="95794"/>
            <a:ext cx="6220464" cy="7422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400"/>
              </a:lnSpc>
            </a:pPr>
            <a:r>
              <a:rPr lang="en-US" sz="4000" b="1" dirty="0">
                <a:solidFill>
                  <a:srgbClr val="25547D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Interventions: Soil Moisture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1E0B1E1A-A635-4197-80E0-DFC7B8A0D6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622377"/>
          <a:ext cx="12192000" cy="5792071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081282">
                  <a:extLst>
                    <a:ext uri="{9D8B030D-6E8A-4147-A177-3AD203B41FA5}">
                      <a16:colId xmlns="" xmlns:a16="http://schemas.microsoft.com/office/drawing/2014/main" val="3333903419"/>
                    </a:ext>
                  </a:extLst>
                </a:gridCol>
                <a:gridCol w="3730816">
                  <a:extLst>
                    <a:ext uri="{9D8B030D-6E8A-4147-A177-3AD203B41FA5}">
                      <a16:colId xmlns="" xmlns:a16="http://schemas.microsoft.com/office/drawing/2014/main" val="2097127954"/>
                    </a:ext>
                  </a:extLst>
                </a:gridCol>
                <a:gridCol w="3208426">
                  <a:extLst>
                    <a:ext uri="{9D8B030D-6E8A-4147-A177-3AD203B41FA5}">
                      <a16:colId xmlns="" xmlns:a16="http://schemas.microsoft.com/office/drawing/2014/main" val="1994096180"/>
                    </a:ext>
                  </a:extLst>
                </a:gridCol>
                <a:gridCol w="3171476">
                  <a:extLst>
                    <a:ext uri="{9D8B030D-6E8A-4147-A177-3AD203B41FA5}">
                      <a16:colId xmlns="" xmlns:a16="http://schemas.microsoft.com/office/drawing/2014/main" val="2902004429"/>
                    </a:ext>
                  </a:extLst>
                </a:gridCol>
              </a:tblGrid>
              <a:tr h="601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Intervention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Impact on physical process or parameters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How it works in the tool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User Inputs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/>
                </a:tc>
                <a:extLst>
                  <a:ext uri="{0D108BD9-81ED-4DB2-BD59-A6C34878D82A}">
                    <a16:rowId xmlns="" xmlns:a16="http://schemas.microsoft.com/office/drawing/2014/main" val="2507480357"/>
                  </a:ext>
                </a:extLst>
              </a:tr>
              <a:tr h="980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Cover Crops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[Crop Specific]</a:t>
                      </a:r>
                      <a:endParaRPr 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Increases Soil moisture retention capacity &amp; Reduces Evaporation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Reduces Runoff (CN Reduction)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Runoff reduced due to CN reduction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Reduces Soil evaporation by 50% during initial stage 1 crop growth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Crop wise Area covered (ha)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CN reduction (Optional)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- Cost (Rs/ha)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2145577"/>
                  </a:ext>
                </a:extLst>
              </a:tr>
              <a:tr h="980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Mulching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[Crop Specific]</a:t>
                      </a:r>
                      <a:endParaRPr 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Increases Soil moisture retention capacity &amp; Reduces Evaporation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Reduces Runoff (CN Reduction)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Crop wise Area covered (ha)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CN reduction (Optional)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- Cost (Rs/ha)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30980223"/>
                  </a:ext>
                </a:extLst>
              </a:tr>
              <a:tr h="980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Conservation Tillage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[All Crops]</a:t>
                      </a:r>
                      <a:endParaRPr 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Increases Soil moisture retention capacity &amp; Reduces Evaporation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Reduces Runoff (CN Reduction)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Crop wise Area covered (ha)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CN reduction (Optional)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Cost (Rs/ha)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57246957"/>
                  </a:ext>
                </a:extLst>
              </a:tr>
              <a:tr h="12680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Bunds (Field/Contour bunds)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[All Crops]</a:t>
                      </a:r>
                      <a:endParaRPr 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Reduces Runoff (CN Reduction)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Runoff reduced due to CN reduction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Default CN Reduction - 3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Crop wise Area covered (ha)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CN reduction (Optional)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Cost (Rs/ha)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06753763"/>
                  </a:ext>
                </a:extLst>
              </a:tr>
              <a:tr h="9805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Broad Bed Furrows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[Crop Specific]</a:t>
                      </a:r>
                      <a:endParaRPr 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Reduces Runoff (CN Reduction)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IN" sz="1800" dirty="0">
                          <a:effectLst/>
                        </a:rPr>
                        <a:t>Runoff reduced due to CN reduction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Default CN Reduction - 3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Crop wise Area covered (ha)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CN reduction (Optional)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 Cost (Rs/ha)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384" marR="57384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83003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2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33191" y="189817"/>
            <a:ext cx="743976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25547D"/>
                </a:solidFill>
                <a:ea typeface="+mj-ea"/>
                <a:cs typeface="+mj-cs"/>
              </a:rPr>
              <a:t>Default large inbuilt database</a:t>
            </a:r>
            <a:endParaRPr lang="en-US" sz="3600" b="1" dirty="0">
              <a:solidFill>
                <a:srgbClr val="25547D"/>
              </a:solidFill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610" y="1690845"/>
            <a:ext cx="2107475" cy="592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Curve number, radiation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7609" y="2495941"/>
            <a:ext cx="2107475" cy="592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Soils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7608" y="3301037"/>
            <a:ext cx="2107475" cy="592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Crops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608" y="4007073"/>
            <a:ext cx="2107475" cy="592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Interventions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88607" y="1686135"/>
            <a:ext cx="7562569" cy="592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Matrix of land use, soil, solar radiation 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88608" y="2495940"/>
            <a:ext cx="7562568" cy="592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02060"/>
                </a:solidFill>
                <a:ea typeface="Calibri" panose="020F0502020204030204" pitchFamily="34" charset="0"/>
              </a:rPr>
              <a:t>Infiltration rate, Field capacity, Wilting </a:t>
            </a:r>
            <a:r>
              <a:rPr lang="en-US" sz="2000" i="1" dirty="0" smtClean="0">
                <a:solidFill>
                  <a:srgbClr val="002060"/>
                </a:solidFill>
                <a:ea typeface="Calibri" panose="020F0502020204030204" pitchFamily="34" charset="0"/>
              </a:rPr>
              <a:t>point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88608" y="3277932"/>
            <a:ext cx="7562568" cy="592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02060"/>
                </a:solidFill>
                <a:ea typeface="Calibri" panose="020F0502020204030204" pitchFamily="34" charset="0"/>
              </a:rPr>
              <a:t>Crop growth </a:t>
            </a:r>
            <a:r>
              <a:rPr lang="en-US" sz="2000" i="1" dirty="0" smtClean="0">
                <a:solidFill>
                  <a:srgbClr val="002060"/>
                </a:solidFill>
                <a:ea typeface="Calibri" panose="020F0502020204030204" pitchFamily="34" charset="0"/>
              </a:rPr>
              <a:t>duration, </a:t>
            </a:r>
            <a:r>
              <a:rPr lang="en-US" sz="2000" i="1" dirty="0">
                <a:solidFill>
                  <a:srgbClr val="002060"/>
                </a:solidFill>
                <a:ea typeface="Calibri" panose="020F0502020204030204" pitchFamily="34" charset="0"/>
              </a:rPr>
              <a:t>Crop coefficient, yield response factor, root depth, crop yield, price, depletion </a:t>
            </a:r>
            <a:r>
              <a:rPr lang="en-US" sz="2000" i="1" dirty="0" smtClean="0">
                <a:solidFill>
                  <a:srgbClr val="002060"/>
                </a:solidFill>
                <a:ea typeface="Calibri" panose="020F0502020204030204" pitchFamily="34" charset="0"/>
              </a:rPr>
              <a:t>factor, return flows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88608" y="4032630"/>
            <a:ext cx="7562568" cy="5921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Impact of water balance components, costs..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4456" y="5089958"/>
            <a:ext cx="9339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Basic users: work with default data, Advance users: Can edit all data</a:t>
            </a:r>
            <a:endParaRPr lang="en-US" sz="2400" i="1" u="sng" dirty="0"/>
          </a:p>
        </p:txBody>
      </p:sp>
    </p:spTree>
    <p:extLst>
      <p:ext uri="{BB962C8B-B14F-4D97-AF65-F5344CB8AC3E}">
        <p14:creationId xmlns:p14="http://schemas.microsoft.com/office/powerpoint/2010/main" val="14745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874" y="2481016"/>
            <a:ext cx="10515600" cy="1095507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 smtClean="0">
                <a:solidFill>
                  <a:srgbClr val="002060"/>
                </a:solidFill>
              </a:rPr>
              <a:t>Input data and interface</a:t>
            </a:r>
            <a:r>
              <a:rPr lang="en-US" sz="5400" b="1" i="1" dirty="0">
                <a:solidFill>
                  <a:srgbClr val="002060"/>
                </a:solidFill>
              </a:rPr>
              <a:t/>
            </a:r>
            <a:br>
              <a:rPr lang="en-US" sz="5400" b="1" i="1" dirty="0">
                <a:solidFill>
                  <a:srgbClr val="002060"/>
                </a:solidFill>
              </a:rPr>
            </a:b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1128015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93" y="1045029"/>
            <a:ext cx="9993285" cy="44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1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>
            <a:extLst>
              <a:ext uri="{FF2B5EF4-FFF2-40B4-BE49-F238E27FC236}">
                <a16:creationId xmlns="" xmlns:a16="http://schemas.microsoft.com/office/drawing/2014/main" id="{8C2A093E-708E-43EC-8CD1-73C4E7922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4" t="20317" r="7099"/>
          <a:stretch/>
        </p:blipFill>
        <p:spPr>
          <a:xfrm>
            <a:off x="9241535" y="0"/>
            <a:ext cx="2950465" cy="5464629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="" xmlns:a16="http://schemas.microsoft.com/office/drawing/2014/main" id="{601FCD4B-1A2A-45B5-8CAD-77F686986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9" r="24284"/>
          <a:stretch/>
        </p:blipFill>
        <p:spPr>
          <a:xfrm>
            <a:off x="7414853" y="0"/>
            <a:ext cx="4777147" cy="5464628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4188649" y="-7079"/>
            <a:ext cx="6452408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25547D"/>
                </a:solidFill>
                <a:ea typeface="+mj-ea"/>
                <a:cs typeface="+mj-cs"/>
              </a:rPr>
              <a:t>Easily acquired input </a:t>
            </a:r>
            <a:r>
              <a:rPr lang="en-US" sz="3600" b="1" dirty="0">
                <a:solidFill>
                  <a:srgbClr val="25547D"/>
                </a:solidFill>
                <a:ea typeface="+mj-ea"/>
                <a:cs typeface="+mj-cs"/>
              </a:rPr>
              <a:t>Parameters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43ADC4D-88BB-4DF0-B406-6D8047F60DDD}"/>
              </a:ext>
            </a:extLst>
          </p:cNvPr>
          <p:cNvSpPr/>
          <p:nvPr/>
        </p:nvSpPr>
        <p:spPr>
          <a:xfrm rot="5400000">
            <a:off x="3155439" y="3065001"/>
            <a:ext cx="4375884" cy="2424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297A6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962D3EC-8473-4DD3-BF0F-0D1DFD10EB67}"/>
              </a:ext>
            </a:extLst>
          </p:cNvPr>
          <p:cNvGrpSpPr/>
          <p:nvPr/>
        </p:nvGrpSpPr>
        <p:grpSpPr>
          <a:xfrm rot="5400000">
            <a:off x="3386155" y="1084571"/>
            <a:ext cx="271305" cy="3749055"/>
            <a:chOff x="2013531" y="3354913"/>
            <a:chExt cx="271305" cy="3749055"/>
          </a:xfrm>
          <a:solidFill>
            <a:srgbClr val="0070C0"/>
          </a:solidFill>
        </p:grpSpPr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76BA37CC-358B-49E9-80F8-7B5A49A1BFB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Doughnut 22">
              <a:extLst>
                <a:ext uri="{FF2B5EF4-FFF2-40B4-BE49-F238E27FC236}">
                  <a16:creationId xmlns="" xmlns:a16="http://schemas.microsoft.com/office/drawing/2014/main" id="{F3E69314-41CD-4F75-A97E-229C2C4D0969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4CD410DA-37B4-4BE5-9E75-16E64F072DA3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42D07C70-94BD-456A-9117-335C9FD84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8828" y="2278667"/>
            <a:ext cx="463515" cy="46351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98">
            <a:extLst>
              <a:ext uri="{FF2B5EF4-FFF2-40B4-BE49-F238E27FC236}">
                <a16:creationId xmlns="" xmlns:a16="http://schemas.microsoft.com/office/drawing/2014/main" id="{52D3F2BE-D80A-4918-9B67-9AD4E323F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6504" y="1682772"/>
            <a:ext cx="524514" cy="49584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76F9C8C-52DB-4DEB-9741-70CC8BEF16AD}"/>
              </a:ext>
            </a:extLst>
          </p:cNvPr>
          <p:cNvSpPr txBox="1"/>
          <p:nvPr/>
        </p:nvSpPr>
        <p:spPr>
          <a:xfrm>
            <a:off x="2241670" y="1758891"/>
            <a:ext cx="28501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Rainfall &amp; Temperature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Daily Rainfall data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Monthly Min &amp; Max temperature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SPI categories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60E6632C-E5F5-4E9E-BAEE-DB0167CB6917}"/>
              </a:ext>
            </a:extLst>
          </p:cNvPr>
          <p:cNvGrpSpPr/>
          <p:nvPr/>
        </p:nvGrpSpPr>
        <p:grpSpPr>
          <a:xfrm rot="16200000">
            <a:off x="7020442" y="252401"/>
            <a:ext cx="271305" cy="3749055"/>
            <a:chOff x="2013531" y="3354913"/>
            <a:chExt cx="271305" cy="3749055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03164929-F160-4685-9025-70575203CBE0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ln w="15875">
              <a:solidFill>
                <a:srgbClr val="E86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Doughnut 22">
              <a:extLst>
                <a:ext uri="{FF2B5EF4-FFF2-40B4-BE49-F238E27FC236}">
                  <a16:creationId xmlns="" xmlns:a16="http://schemas.microsoft.com/office/drawing/2014/main" id="{6095CBA4-BCBB-4E46-AF48-C11A2D130F5C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solidFill>
              <a:srgbClr val="E86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="" xmlns:a16="http://schemas.microsoft.com/office/drawing/2014/main" id="{825E9FCB-08C9-4ABB-ABA4-969F8D3E09D1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solidFill>
              <a:srgbClr val="E86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C1E32F7-2A25-41EA-9531-DF4B9420D3F4}"/>
              </a:ext>
            </a:extLst>
          </p:cNvPr>
          <p:cNvSpPr txBox="1"/>
          <p:nvPr/>
        </p:nvSpPr>
        <p:spPr>
          <a:xfrm>
            <a:off x="5567348" y="872028"/>
            <a:ext cx="28501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Land Use &amp; Soil 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Soil Types, depth &amp; Distribution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Hydrological condition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Land Use Land Cover Data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Latitude &amp; Hemisphere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E5723AE-D69F-46A0-915A-0693072C03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88" y="918457"/>
            <a:ext cx="618562" cy="6324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DED24DC-4FC2-4AC5-A345-2472FFB608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06"/>
          <a:stretch/>
        </p:blipFill>
        <p:spPr>
          <a:xfrm>
            <a:off x="8646194" y="1361496"/>
            <a:ext cx="458371" cy="694897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="" xmlns:a16="http://schemas.microsoft.com/office/drawing/2014/main" id="{2AB42D5C-A007-440C-9CE3-D3BFAF8D2F9B}"/>
              </a:ext>
            </a:extLst>
          </p:cNvPr>
          <p:cNvGrpSpPr/>
          <p:nvPr/>
        </p:nvGrpSpPr>
        <p:grpSpPr>
          <a:xfrm rot="16200000">
            <a:off x="7020442" y="2043784"/>
            <a:ext cx="271305" cy="3749055"/>
            <a:chOff x="2013531" y="3354913"/>
            <a:chExt cx="271305" cy="3749055"/>
          </a:xfrm>
          <a:solidFill>
            <a:srgbClr val="00B050"/>
          </a:solidFill>
        </p:grpSpPr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A040AD74-3463-4794-9A88-95FCC2EC71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Doughnut 22">
              <a:extLst>
                <a:ext uri="{FF2B5EF4-FFF2-40B4-BE49-F238E27FC236}">
                  <a16:creationId xmlns="" xmlns:a16="http://schemas.microsoft.com/office/drawing/2014/main" id="{4529D2DD-8FA4-4380-8C4D-66DE49ACD68C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="" xmlns:a16="http://schemas.microsoft.com/office/drawing/2014/main" id="{AB482BFD-6F9E-462C-9C91-29ACF363E732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D0158CC-98AD-4160-9822-DBCB0E6502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75" y="2579917"/>
            <a:ext cx="1359408" cy="13868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0AE0497-8522-4639-AFCB-4F97B1A9F3E8}"/>
              </a:ext>
            </a:extLst>
          </p:cNvPr>
          <p:cNvSpPr txBox="1"/>
          <p:nvPr/>
        </p:nvSpPr>
        <p:spPr>
          <a:xfrm>
            <a:off x="5621945" y="2616671"/>
            <a:ext cx="27518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Crop Pattern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Crop Type and growth duration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Upto</a:t>
            </a: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9 </a:t>
            </a: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crops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Rainfed &amp; Irrigated area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Sowing Month &amp; Week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="" xmlns:a16="http://schemas.microsoft.com/office/drawing/2014/main" id="{5ED2D8C8-ECCD-4DED-94B8-76B29D91914A}"/>
              </a:ext>
            </a:extLst>
          </p:cNvPr>
          <p:cNvGrpSpPr/>
          <p:nvPr/>
        </p:nvGrpSpPr>
        <p:grpSpPr>
          <a:xfrm rot="5400000">
            <a:off x="3398925" y="2954222"/>
            <a:ext cx="271305" cy="3749055"/>
            <a:chOff x="2013531" y="3354913"/>
            <a:chExt cx="271305" cy="3749055"/>
          </a:xfrm>
          <a:solidFill>
            <a:srgbClr val="00B0F0"/>
          </a:solidFill>
        </p:grpSpPr>
        <p:cxnSp>
          <p:nvCxnSpPr>
            <p:cNvPr id="152" name="Straight Connector 151">
              <a:extLst>
                <a:ext uri="{FF2B5EF4-FFF2-40B4-BE49-F238E27FC236}">
                  <a16:creationId xmlns="" xmlns:a16="http://schemas.microsoft.com/office/drawing/2014/main" id="{FD995807-902C-4040-96E9-3658DDD2F7B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Doughnut 22">
              <a:extLst>
                <a:ext uri="{FF2B5EF4-FFF2-40B4-BE49-F238E27FC236}">
                  <a16:creationId xmlns="" xmlns:a16="http://schemas.microsoft.com/office/drawing/2014/main" id="{701C857E-D31F-4B1A-BE83-E2B832ACF7FD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0C4BD8C7-F3A5-4585-B516-E1ACB38BDA37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="" xmlns:a16="http://schemas.microsoft.com/office/drawing/2014/main" id="{0395134F-B611-43AD-9AC6-6685BC7B4125}"/>
              </a:ext>
            </a:extLst>
          </p:cNvPr>
          <p:cNvSpPr txBox="1"/>
          <p:nvPr/>
        </p:nvSpPr>
        <p:spPr>
          <a:xfrm>
            <a:off x="2127665" y="3308144"/>
            <a:ext cx="30199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Irrigation &amp; Domestic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Irrigation Efficiency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Groundwater &amp; Surface water dependency (%)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River / Canal water availability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Population &amp; daily water usage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5F464BC8-8E06-44FC-9CA8-D4D2652D1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9445" y="4172541"/>
            <a:ext cx="479523" cy="413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4605029F-90CE-4100-8CBD-D0C1769B648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96"/>
          <a:stretch/>
        </p:blipFill>
        <p:spPr>
          <a:xfrm>
            <a:off x="1543538" y="3308144"/>
            <a:ext cx="546863" cy="9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5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38" y="265611"/>
            <a:ext cx="5017316" cy="291301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453" y="180145"/>
            <a:ext cx="5192395" cy="3792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9" y="3530399"/>
            <a:ext cx="4871085" cy="315214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7060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AF7214F-3739-44F0-BB32-C97C74B95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8" b="37110"/>
          <a:stretch/>
        </p:blipFill>
        <p:spPr>
          <a:xfrm>
            <a:off x="24827" y="3257550"/>
            <a:ext cx="12192000" cy="3588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01921A0-2338-4614-AEDA-E0DD46F71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6" b="-662"/>
          <a:stretch/>
        </p:blipFill>
        <p:spPr>
          <a:xfrm>
            <a:off x="24827" y="3228799"/>
            <a:ext cx="12192000" cy="387448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3CEF268-ADF9-4D91-8EE8-B36117C330C9}"/>
              </a:ext>
            </a:extLst>
          </p:cNvPr>
          <p:cNvCxnSpPr>
            <a:cxnSpLocks/>
          </p:cNvCxnSpPr>
          <p:nvPr/>
        </p:nvCxnSpPr>
        <p:spPr>
          <a:xfrm flipH="1">
            <a:off x="917710" y="1092138"/>
            <a:ext cx="1895" cy="7311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 Diagonal Corner Rectangle 245">
            <a:extLst>
              <a:ext uri="{FF2B5EF4-FFF2-40B4-BE49-F238E27FC236}">
                <a16:creationId xmlns="" xmlns:a16="http://schemas.microsoft.com/office/drawing/2014/main" id="{34A7B34B-BE44-428C-BFE4-204BA24E08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332649" y="3252322"/>
            <a:ext cx="4513207" cy="897520"/>
          </a:xfrm>
          <a:prstGeom prst="round2Diag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prstClr val="black"/>
              </a:solidFill>
              <a:latin typeface="Times" pitchFamily="-97" charset="0"/>
            </a:endParaRPr>
          </a:p>
        </p:txBody>
      </p:sp>
      <p:sp>
        <p:nvSpPr>
          <p:cNvPr id="29" name="Round Diagonal Corner Rectangle 259">
            <a:extLst>
              <a:ext uri="{FF2B5EF4-FFF2-40B4-BE49-F238E27FC236}">
                <a16:creationId xmlns="" xmlns:a16="http://schemas.microsoft.com/office/drawing/2014/main" id="{9A10FE10-E48A-4743-A898-CD82BFBD2D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252303" y="1070396"/>
            <a:ext cx="3243151" cy="4036099"/>
          </a:xfrm>
          <a:prstGeom prst="round2Diag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solidFill>
                <a:prstClr val="black"/>
              </a:solidFill>
              <a:latin typeface="Times" pitchFamily="-97" charset="0"/>
            </a:endParaRPr>
          </a:p>
        </p:txBody>
      </p:sp>
      <p:sp>
        <p:nvSpPr>
          <p:cNvPr id="43" name="Rectangle 42"/>
          <p:cNvSpPr/>
          <p:nvPr/>
        </p:nvSpPr>
        <p:spPr>
          <a:xfrm rot="16200000">
            <a:off x="-727772" y="2516800"/>
            <a:ext cx="3254752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1218942">
              <a:lnSpc>
                <a:spcPct val="90000"/>
              </a:lnSpc>
              <a:spcBef>
                <a:spcPts val="100"/>
              </a:spcBef>
            </a:pPr>
            <a:r>
              <a:rPr lang="en-US" sz="2500" b="1" dirty="0">
                <a:latin typeface="Arial"/>
                <a:cs typeface="Arial"/>
              </a:rPr>
              <a:t>Scenarios</a:t>
            </a:r>
            <a:endParaRPr lang="en-US" sz="2500" dirty="0">
              <a:latin typeface="Arial"/>
              <a:cs typeface="Arial"/>
            </a:endParaRPr>
          </a:p>
        </p:txBody>
      </p:sp>
      <p:pic>
        <p:nvPicPr>
          <p:cNvPr id="64" name="Graphic 98">
            <a:extLst>
              <a:ext uri="{FF2B5EF4-FFF2-40B4-BE49-F238E27FC236}">
                <a16:creationId xmlns="" xmlns:a16="http://schemas.microsoft.com/office/drawing/2014/main" id="{F355CDFA-FC2F-4824-B8D1-267845E4D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0640" y="1070397"/>
            <a:ext cx="1744501" cy="16195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EF1EABA1-010B-4ACE-94A5-783563EB9256}"/>
              </a:ext>
            </a:extLst>
          </p:cNvPr>
          <p:cNvSpPr txBox="1"/>
          <p:nvPr/>
        </p:nvSpPr>
        <p:spPr>
          <a:xfrm>
            <a:off x="1439901" y="2663098"/>
            <a:ext cx="2985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bg2"/>
                </a:solidFill>
              </a:rPr>
              <a:t>Simulating Water Balance for :-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600" b="1" kern="0" dirty="0" smtClean="0">
                <a:solidFill>
                  <a:schemeClr val="bg2"/>
                </a:solidFill>
              </a:rPr>
              <a:t>For 20 years divided into different drought intensity based on SPI</a:t>
            </a:r>
            <a:endParaRPr lang="en-US" sz="1600" b="1" kern="0" dirty="0">
              <a:solidFill>
                <a:schemeClr val="bg2"/>
              </a:solidFill>
            </a:endParaRPr>
          </a:p>
          <a:p>
            <a:pPr algn="just" defTabSz="1218942">
              <a:defRPr/>
            </a:pPr>
            <a:endParaRPr lang="en-US" sz="1600" kern="0" dirty="0">
              <a:solidFill>
                <a:schemeClr val="bg2"/>
              </a:solidFill>
            </a:endParaRPr>
          </a:p>
          <a:p>
            <a:pPr defTabSz="1218942">
              <a:defRPr/>
            </a:pPr>
            <a:endParaRPr lang="en-US" sz="1600" kern="0" dirty="0">
              <a:solidFill>
                <a:schemeClr val="bg2"/>
              </a:solidFill>
            </a:endParaRPr>
          </a:p>
          <a:p>
            <a:pPr defTabSz="1218942">
              <a:defRPr/>
            </a:pPr>
            <a:endParaRPr lang="en-US" sz="1600" kern="0" dirty="0">
              <a:solidFill>
                <a:schemeClr val="bg2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008853" y="55968"/>
            <a:ext cx="6832062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25547D"/>
                </a:solidFill>
                <a:ea typeface="+mj-ea"/>
                <a:cs typeface="+mj-cs"/>
              </a:rPr>
              <a:t>Defining </a:t>
            </a:r>
            <a:r>
              <a:rPr lang="en-US" sz="3600" b="1" dirty="0">
                <a:solidFill>
                  <a:srgbClr val="25547D"/>
                </a:solidFill>
                <a:ea typeface="+mj-ea"/>
                <a:cs typeface="+mj-cs"/>
              </a:rPr>
              <a:t>Scenarios &amp; Interventions</a:t>
            </a:r>
          </a:p>
        </p:txBody>
      </p:sp>
      <p:sp>
        <p:nvSpPr>
          <p:cNvPr id="73" name="Round Diagonal Corner Rectangle 245">
            <a:extLst>
              <a:ext uri="{FF2B5EF4-FFF2-40B4-BE49-F238E27FC236}">
                <a16:creationId xmlns="" xmlns:a16="http://schemas.microsoft.com/office/drawing/2014/main" id="{36BBD636-7A9A-48FF-9576-468F734A65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335797" y="1113358"/>
            <a:ext cx="4510056" cy="897520"/>
          </a:xfrm>
          <a:prstGeom prst="round2Diag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prstClr val="black"/>
              </a:solidFill>
              <a:latin typeface="Times" pitchFamily="-97" charset="0"/>
            </a:endParaRPr>
          </a:p>
        </p:txBody>
      </p:sp>
      <p:sp>
        <p:nvSpPr>
          <p:cNvPr id="74" name="Round Diagonal Corner Rectangle 245">
            <a:extLst>
              <a:ext uri="{FF2B5EF4-FFF2-40B4-BE49-F238E27FC236}">
                <a16:creationId xmlns="" xmlns:a16="http://schemas.microsoft.com/office/drawing/2014/main" id="{8744125A-02F0-4B22-90E9-DDB99E079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332648" y="2147928"/>
            <a:ext cx="4513205" cy="897520"/>
          </a:xfrm>
          <a:prstGeom prst="round2Diag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solidFill>
                <a:prstClr val="black"/>
              </a:solidFill>
              <a:latin typeface="Times" pitchFamily="-97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6C6CFA06-F3AF-4294-AE36-EE96ADB280B0}"/>
              </a:ext>
            </a:extLst>
          </p:cNvPr>
          <p:cNvSpPr txBox="1"/>
          <p:nvPr/>
        </p:nvSpPr>
        <p:spPr>
          <a:xfrm>
            <a:off x="6400665" y="1158648"/>
            <a:ext cx="2688096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bg1"/>
                </a:solidFill>
              </a:rPr>
              <a:t>Supply Side Interventions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To Augment Water Storage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Increase Groundwater Storage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BC55E1F-3E7D-4AD6-A878-4E5B4C7BF25D}"/>
              </a:ext>
            </a:extLst>
          </p:cNvPr>
          <p:cNvSpPr txBox="1"/>
          <p:nvPr/>
        </p:nvSpPr>
        <p:spPr>
          <a:xfrm>
            <a:off x="6400665" y="2213820"/>
            <a:ext cx="2786522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bg1"/>
                </a:solidFill>
              </a:rPr>
              <a:t>Demand Side Interventions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Increase irrigation efficiency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Save Water</a:t>
            </a:r>
          </a:p>
        </p:txBody>
      </p:sp>
      <p:pic>
        <p:nvPicPr>
          <p:cNvPr id="77" name="Picture 6" descr="F:\Rajeshwari\2017\Eicher - Oragadam\Icons\Water recharge.png">
            <a:extLst>
              <a:ext uri="{FF2B5EF4-FFF2-40B4-BE49-F238E27FC236}">
                <a16:creationId xmlns="" xmlns:a16="http://schemas.microsoft.com/office/drawing/2014/main" id="{244B711D-CED3-42E7-9176-7DEF4BAEC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53" y="738575"/>
            <a:ext cx="1688132" cy="16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lowchart: Connector 77">
            <a:extLst>
              <a:ext uri="{FF2B5EF4-FFF2-40B4-BE49-F238E27FC236}">
                <a16:creationId xmlns="" xmlns:a16="http://schemas.microsoft.com/office/drawing/2014/main" id="{098A6CE8-ECAC-4B70-BD6A-3F8F4DB7D901}"/>
              </a:ext>
            </a:extLst>
          </p:cNvPr>
          <p:cNvSpPr/>
          <p:nvPr/>
        </p:nvSpPr>
        <p:spPr>
          <a:xfrm>
            <a:off x="5424207" y="2190994"/>
            <a:ext cx="812493" cy="824688"/>
          </a:xfrm>
          <a:prstGeom prst="flowChartConnector">
            <a:avLst/>
          </a:prstGeom>
          <a:solidFill>
            <a:srgbClr val="0F2210"/>
          </a:solidFill>
          <a:ln w="25400" cap="flat" cmpd="sng" algn="ctr">
            <a:solidFill>
              <a:srgbClr val="0F221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42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9" name="Graphic 7">
            <a:extLst>
              <a:ext uri="{FF2B5EF4-FFF2-40B4-BE49-F238E27FC236}">
                <a16:creationId xmlns="" xmlns:a16="http://schemas.microsoft.com/office/drawing/2014/main" id="{57D051F8-8D6F-449E-B494-05412D62A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6279" y="2371289"/>
            <a:ext cx="574548" cy="470084"/>
          </a:xfrm>
          <a:prstGeom prst="rect">
            <a:avLst/>
          </a:prstGeom>
        </p:spPr>
      </p:pic>
      <p:sp>
        <p:nvSpPr>
          <p:cNvPr id="82" name="Flowchart: Connector 81">
            <a:extLst>
              <a:ext uri="{FF2B5EF4-FFF2-40B4-BE49-F238E27FC236}">
                <a16:creationId xmlns="" xmlns:a16="http://schemas.microsoft.com/office/drawing/2014/main" id="{C14B2485-E57D-4AA6-A0DA-AF7865C9AEEE}"/>
              </a:ext>
            </a:extLst>
          </p:cNvPr>
          <p:cNvSpPr/>
          <p:nvPr/>
        </p:nvSpPr>
        <p:spPr>
          <a:xfrm>
            <a:off x="5434109" y="3264739"/>
            <a:ext cx="811619" cy="831170"/>
          </a:xfrm>
          <a:prstGeom prst="flowChartConnector">
            <a:avLst/>
          </a:prstGeom>
          <a:solidFill>
            <a:srgbClr val="0F2210"/>
          </a:solidFill>
          <a:ln w="25400" cap="flat" cmpd="sng" algn="ctr">
            <a:solidFill>
              <a:srgbClr val="0F221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942">
              <a:defRPr/>
            </a:pPr>
            <a:endParaRPr lang="en-US" sz="2400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3" name="Graphic 9">
            <a:extLst>
              <a:ext uri="{FF2B5EF4-FFF2-40B4-BE49-F238E27FC236}">
                <a16:creationId xmlns="" xmlns:a16="http://schemas.microsoft.com/office/drawing/2014/main" id="{C619E9AE-AD84-496E-A236-68AA55AAD5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1422" y="3410976"/>
            <a:ext cx="513179" cy="513179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3CE311DA-FCC4-4A29-A544-616A9C6439CA}"/>
              </a:ext>
            </a:extLst>
          </p:cNvPr>
          <p:cNvSpPr/>
          <p:nvPr/>
        </p:nvSpPr>
        <p:spPr>
          <a:xfrm rot="16200000">
            <a:off x="3703135" y="2340566"/>
            <a:ext cx="2800666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1218942">
              <a:lnSpc>
                <a:spcPct val="90000"/>
              </a:lnSpc>
              <a:spcBef>
                <a:spcPts val="100"/>
              </a:spcBef>
            </a:pPr>
            <a:r>
              <a:rPr lang="en-US" sz="2500" b="1" dirty="0">
                <a:latin typeface="Arial"/>
                <a:cs typeface="Arial"/>
              </a:rPr>
              <a:t>Interventions</a:t>
            </a:r>
            <a:endParaRPr lang="en-US" sz="2500" dirty="0">
              <a:latin typeface="Arial"/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14E0865-E3F3-421F-9EC7-4843600CF6DD}"/>
              </a:ext>
            </a:extLst>
          </p:cNvPr>
          <p:cNvSpPr txBox="1"/>
          <p:nvPr/>
        </p:nvSpPr>
        <p:spPr>
          <a:xfrm>
            <a:off x="6383041" y="3264739"/>
            <a:ext cx="3589781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bg1"/>
                </a:solidFill>
              </a:rPr>
              <a:t>Soil Moisture Interventions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Reduce Runoff &amp; Soil Evaporation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Increase moisture holding capacity of Soil</a:t>
            </a:r>
          </a:p>
        </p:txBody>
      </p:sp>
      <p:sp>
        <p:nvSpPr>
          <p:cNvPr id="33" name="Round Diagonal Corner Rectangle 245">
            <a:extLst>
              <a:ext uri="{FF2B5EF4-FFF2-40B4-BE49-F238E27FC236}">
                <a16:creationId xmlns="" xmlns:a16="http://schemas.microsoft.com/office/drawing/2014/main" id="{8D481A32-B9B7-47F2-8BCF-54ED7C0795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rot="16200000" flipH="1">
            <a:off x="9412619" y="2182841"/>
            <a:ext cx="3036483" cy="897519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defTabSz="91436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prstClr val="black"/>
              </a:solidFill>
              <a:latin typeface="Times" pitchFamily="-97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FA5C51B-62D4-4578-98E6-AB21F63F9D80}"/>
              </a:ext>
            </a:extLst>
          </p:cNvPr>
          <p:cNvSpPr txBox="1"/>
          <p:nvPr/>
        </p:nvSpPr>
        <p:spPr>
          <a:xfrm rot="16200000">
            <a:off x="9964841" y="2218489"/>
            <a:ext cx="1822756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sz="1600" b="1" kern="0" dirty="0">
                <a:solidFill>
                  <a:schemeClr val="bg1"/>
                </a:solidFill>
              </a:rPr>
              <a:t>Economics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Evaluation Period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1" kern="0" dirty="0">
                <a:solidFill>
                  <a:schemeClr val="bg1"/>
                </a:solidFill>
              </a:rPr>
              <a:t>Interest rate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E70C8A57-3B31-48FC-8CA3-B2EBDE40C592}"/>
              </a:ext>
            </a:extLst>
          </p:cNvPr>
          <p:cNvCxnSpPr>
            <a:cxnSpLocks/>
          </p:cNvCxnSpPr>
          <p:nvPr/>
        </p:nvCxnSpPr>
        <p:spPr>
          <a:xfrm>
            <a:off x="917710" y="3583495"/>
            <a:ext cx="0" cy="127425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25B8E412-EF70-400B-84B6-228BCE1AD283}"/>
              </a:ext>
            </a:extLst>
          </p:cNvPr>
          <p:cNvCxnSpPr>
            <a:cxnSpLocks/>
          </p:cNvCxnSpPr>
          <p:nvPr/>
        </p:nvCxnSpPr>
        <p:spPr>
          <a:xfrm>
            <a:off x="5103468" y="3583495"/>
            <a:ext cx="0" cy="110280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CEC2C760-512E-4487-8522-F82D4AE26101}"/>
              </a:ext>
            </a:extLst>
          </p:cNvPr>
          <p:cNvCxnSpPr>
            <a:cxnSpLocks/>
          </p:cNvCxnSpPr>
          <p:nvPr/>
        </p:nvCxnSpPr>
        <p:spPr>
          <a:xfrm>
            <a:off x="5103468" y="1149595"/>
            <a:ext cx="0" cy="31209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85" y="316774"/>
            <a:ext cx="9817238" cy="577922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7" y="180884"/>
            <a:ext cx="6077313" cy="320675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06" y="180884"/>
            <a:ext cx="5589905" cy="439420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6" y="1974214"/>
            <a:ext cx="6077313" cy="4609466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290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>
            <a:extLst>
              <a:ext uri="{FF2B5EF4-FFF2-40B4-BE49-F238E27FC236}">
                <a16:creationId xmlns="" xmlns:a16="http://schemas.microsoft.com/office/drawing/2014/main" id="{8C2A093E-708E-43EC-8CD1-73C4E7922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4" t="20317" r="7099"/>
          <a:stretch/>
        </p:blipFill>
        <p:spPr>
          <a:xfrm>
            <a:off x="9241535" y="0"/>
            <a:ext cx="2950465" cy="5464629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="" xmlns:a16="http://schemas.microsoft.com/office/drawing/2014/main" id="{601FCD4B-1A2A-45B5-8CAD-77F686986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9" r="24284"/>
          <a:stretch/>
        </p:blipFill>
        <p:spPr>
          <a:xfrm>
            <a:off x="7414853" y="0"/>
            <a:ext cx="4777147" cy="5464628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1434832" y="-8661"/>
            <a:ext cx="9395842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25547D"/>
                </a:solidFill>
                <a:ea typeface="+mj-ea"/>
                <a:cs typeface="+mj-cs"/>
              </a:rPr>
              <a:t>Intuitive Results: Direct use in DPR and planning</a:t>
            </a:r>
            <a:endParaRPr lang="en-US" sz="3600" b="1" dirty="0">
              <a:solidFill>
                <a:srgbClr val="25547D"/>
              </a:solidFill>
              <a:ea typeface="+mj-ea"/>
              <a:cs typeface="+mj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43ADC4D-88BB-4DF0-B406-6D8047F60DDD}"/>
              </a:ext>
            </a:extLst>
          </p:cNvPr>
          <p:cNvSpPr/>
          <p:nvPr/>
        </p:nvSpPr>
        <p:spPr>
          <a:xfrm rot="5400000">
            <a:off x="3155439" y="3065001"/>
            <a:ext cx="4375884" cy="2424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297A6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962D3EC-8473-4DD3-BF0F-0D1DFD10EB67}"/>
              </a:ext>
            </a:extLst>
          </p:cNvPr>
          <p:cNvGrpSpPr/>
          <p:nvPr/>
        </p:nvGrpSpPr>
        <p:grpSpPr>
          <a:xfrm rot="5400000">
            <a:off x="3386155" y="1084571"/>
            <a:ext cx="271305" cy="3749055"/>
            <a:chOff x="2013531" y="3354913"/>
            <a:chExt cx="271305" cy="3749055"/>
          </a:xfrm>
          <a:solidFill>
            <a:srgbClr val="0070C0"/>
          </a:solidFill>
        </p:grpSpPr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76BA37CC-358B-49E9-80F8-7B5A49A1BFB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Doughnut 22">
              <a:extLst>
                <a:ext uri="{FF2B5EF4-FFF2-40B4-BE49-F238E27FC236}">
                  <a16:creationId xmlns="" xmlns:a16="http://schemas.microsoft.com/office/drawing/2014/main" id="{F3E69314-41CD-4F75-A97E-229C2C4D0969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4CD410DA-37B4-4BE5-9E75-16E64F072DA3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42D07C70-94BD-456A-9117-335C9FD84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8828" y="2278667"/>
            <a:ext cx="463515" cy="46351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98">
            <a:extLst>
              <a:ext uri="{FF2B5EF4-FFF2-40B4-BE49-F238E27FC236}">
                <a16:creationId xmlns="" xmlns:a16="http://schemas.microsoft.com/office/drawing/2014/main" id="{52D3F2BE-D80A-4918-9B67-9AD4E323F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6504" y="1682772"/>
            <a:ext cx="524514" cy="49584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76F9C8C-52DB-4DEB-9741-70CC8BEF16AD}"/>
              </a:ext>
            </a:extLst>
          </p:cNvPr>
          <p:cNvSpPr txBox="1"/>
          <p:nvPr/>
        </p:nvSpPr>
        <p:spPr>
          <a:xfrm>
            <a:off x="2097346" y="1614141"/>
            <a:ext cx="28501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Water balance</a:t>
            </a:r>
            <a:endParaRPr lang="en-US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Recharge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Runoff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Annual and monthly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60E6632C-E5F5-4E9E-BAEE-DB0167CB6917}"/>
              </a:ext>
            </a:extLst>
          </p:cNvPr>
          <p:cNvGrpSpPr/>
          <p:nvPr/>
        </p:nvGrpSpPr>
        <p:grpSpPr>
          <a:xfrm rot="16200000">
            <a:off x="7020442" y="252401"/>
            <a:ext cx="271305" cy="3749055"/>
            <a:chOff x="2013531" y="3354913"/>
            <a:chExt cx="271305" cy="3749055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03164929-F160-4685-9025-70575203CBE0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ln w="15875">
              <a:solidFill>
                <a:srgbClr val="E86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Doughnut 22">
              <a:extLst>
                <a:ext uri="{FF2B5EF4-FFF2-40B4-BE49-F238E27FC236}">
                  <a16:creationId xmlns="" xmlns:a16="http://schemas.microsoft.com/office/drawing/2014/main" id="{6095CBA4-BCBB-4E46-AF48-C11A2D130F5C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solidFill>
              <a:srgbClr val="E86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="" xmlns:a16="http://schemas.microsoft.com/office/drawing/2014/main" id="{825E9FCB-08C9-4ABB-ABA4-969F8D3E09D1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solidFill>
              <a:srgbClr val="E86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C1E32F7-2A25-41EA-9531-DF4B9420D3F4}"/>
              </a:ext>
            </a:extLst>
          </p:cNvPr>
          <p:cNvSpPr txBox="1"/>
          <p:nvPr/>
        </p:nvSpPr>
        <p:spPr>
          <a:xfrm>
            <a:off x="5645986" y="839470"/>
            <a:ext cx="28501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Crops</a:t>
            </a:r>
            <a:endParaRPr lang="en-US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Crop water requirements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Irrigation water requirements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Yield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Rainfed and irrigated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E5723AE-D69F-46A0-915A-0693072C03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88" y="918457"/>
            <a:ext cx="618562" cy="6324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DED24DC-4FC2-4AC5-A345-2472FFB608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06"/>
          <a:stretch/>
        </p:blipFill>
        <p:spPr>
          <a:xfrm>
            <a:off x="8646194" y="1361496"/>
            <a:ext cx="458371" cy="694897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="" xmlns:a16="http://schemas.microsoft.com/office/drawing/2014/main" id="{2AB42D5C-A007-440C-9CE3-D3BFAF8D2F9B}"/>
              </a:ext>
            </a:extLst>
          </p:cNvPr>
          <p:cNvGrpSpPr/>
          <p:nvPr/>
        </p:nvGrpSpPr>
        <p:grpSpPr>
          <a:xfrm rot="16200000">
            <a:off x="7020442" y="2043784"/>
            <a:ext cx="271305" cy="3749055"/>
            <a:chOff x="2013531" y="3354913"/>
            <a:chExt cx="271305" cy="3749055"/>
          </a:xfrm>
          <a:solidFill>
            <a:srgbClr val="00B050"/>
          </a:solidFill>
        </p:grpSpPr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A040AD74-3463-4794-9A88-95FCC2EC71F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Doughnut 22">
              <a:extLst>
                <a:ext uri="{FF2B5EF4-FFF2-40B4-BE49-F238E27FC236}">
                  <a16:creationId xmlns="" xmlns:a16="http://schemas.microsoft.com/office/drawing/2014/main" id="{4529D2DD-8FA4-4380-8C4D-66DE49ACD68C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="" xmlns:a16="http://schemas.microsoft.com/office/drawing/2014/main" id="{AB482BFD-6F9E-462C-9C91-29ACF363E732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D0158CC-98AD-4160-9822-DBCB0E6502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75" y="2579917"/>
            <a:ext cx="1359408" cy="13868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0AE0497-8522-4639-AFCB-4F97B1A9F3E8}"/>
              </a:ext>
            </a:extLst>
          </p:cNvPr>
          <p:cNvSpPr txBox="1"/>
          <p:nvPr/>
        </p:nvSpPr>
        <p:spPr>
          <a:xfrm>
            <a:off x="5601589" y="3090775"/>
            <a:ext cx="29947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Drought proofing quadrant</a:t>
            </a:r>
            <a:endParaRPr lang="en-US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Quadrant</a:t>
            </a: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Aggregated results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="" xmlns:a16="http://schemas.microsoft.com/office/drawing/2014/main" id="{5ED2D8C8-ECCD-4DED-94B8-76B29D91914A}"/>
              </a:ext>
            </a:extLst>
          </p:cNvPr>
          <p:cNvGrpSpPr/>
          <p:nvPr/>
        </p:nvGrpSpPr>
        <p:grpSpPr>
          <a:xfrm rot="5400000">
            <a:off x="3398925" y="2954222"/>
            <a:ext cx="271305" cy="3749055"/>
            <a:chOff x="2013531" y="3354913"/>
            <a:chExt cx="271305" cy="3749055"/>
          </a:xfrm>
          <a:solidFill>
            <a:srgbClr val="00B0F0"/>
          </a:solidFill>
        </p:grpSpPr>
        <p:cxnSp>
          <p:nvCxnSpPr>
            <p:cNvPr id="152" name="Straight Connector 151">
              <a:extLst>
                <a:ext uri="{FF2B5EF4-FFF2-40B4-BE49-F238E27FC236}">
                  <a16:creationId xmlns="" xmlns:a16="http://schemas.microsoft.com/office/drawing/2014/main" id="{FD995807-902C-4040-96E9-3658DDD2F7B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5867" y="5160910"/>
              <a:ext cx="3389962" cy="7504"/>
            </a:xfrm>
            <a:prstGeom prst="line">
              <a:avLst/>
            </a:prstGeom>
            <a:grpFill/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Doughnut 22">
              <a:extLst>
                <a:ext uri="{FF2B5EF4-FFF2-40B4-BE49-F238E27FC236}">
                  <a16:creationId xmlns="" xmlns:a16="http://schemas.microsoft.com/office/drawing/2014/main" id="{701C857E-D31F-4B1A-BE83-E2B832ACF7FD}"/>
                </a:ext>
              </a:extLst>
            </p:cNvPr>
            <p:cNvSpPr/>
            <p:nvPr/>
          </p:nvSpPr>
          <p:spPr>
            <a:xfrm>
              <a:off x="2013531" y="6832663"/>
              <a:ext cx="271305" cy="271305"/>
            </a:xfrm>
            <a:prstGeom prst="donut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0C4BD8C7-F3A5-4585-B516-E1ACB38BDA37}"/>
                </a:ext>
              </a:extLst>
            </p:cNvPr>
            <p:cNvSpPr/>
            <p:nvPr/>
          </p:nvSpPr>
          <p:spPr>
            <a:xfrm>
              <a:off x="2100738" y="3354913"/>
              <a:ext cx="108523" cy="108523"/>
            </a:xfrm>
            <a:prstGeom prst="ellips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="" xmlns:a16="http://schemas.microsoft.com/office/drawing/2014/main" id="{0395134F-B611-43AD-9AC6-6685BC7B4125}"/>
              </a:ext>
            </a:extLst>
          </p:cNvPr>
          <p:cNvSpPr txBox="1"/>
          <p:nvPr/>
        </p:nvSpPr>
        <p:spPr>
          <a:xfrm>
            <a:off x="2160321" y="4129513"/>
            <a:ext cx="3019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42">
              <a:defRPr/>
            </a:pPr>
            <a:r>
              <a:rPr lang="en-US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Economy</a:t>
            </a:r>
            <a:endParaRPr lang="en-US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41" indent="-285741" defTabSz="1218942">
              <a:buFont typeface="Arial" panose="020B0604020202020204" pitchFamily="34" charset="0"/>
              <a:buChar char="•"/>
              <a:defRPr/>
            </a:pPr>
            <a:r>
              <a:rPr 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Costs and benefits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5F464BC8-8E06-44FC-9CA8-D4D2652D1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79445" y="4172541"/>
            <a:ext cx="479523" cy="413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4605029F-90CE-4100-8CBD-D0C1769B648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96"/>
          <a:stretch/>
        </p:blipFill>
        <p:spPr>
          <a:xfrm>
            <a:off x="1543538" y="3308144"/>
            <a:ext cx="546863" cy="9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4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62729" y="890702"/>
            <a:ext cx="10788243" cy="739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3050" indent="-2730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US" sz="2000" kern="0" dirty="0" smtClean="0">
                <a:latin typeface="+mn-lt"/>
                <a:cs typeface="Times New Roman" pitchFamily="18" charset="0"/>
              </a:rPr>
              <a:t>Monsoon dependent Indian </a:t>
            </a:r>
            <a:r>
              <a:rPr lang="en-US" sz="2000" kern="0" dirty="0">
                <a:latin typeface="+mn-lt"/>
                <a:cs typeface="Times New Roman" pitchFamily="18" charset="0"/>
              </a:rPr>
              <a:t>agriculture </a:t>
            </a:r>
            <a:r>
              <a:rPr lang="en-US" sz="2000" kern="0" dirty="0" smtClean="0">
                <a:latin typeface="+mn-lt"/>
                <a:cs typeface="Times New Roman" pitchFamily="18" charset="0"/>
              </a:rPr>
              <a:t>suffers from </a:t>
            </a:r>
            <a:r>
              <a:rPr lang="en-US" sz="2000" kern="0" dirty="0">
                <a:latin typeface="+mn-lt"/>
                <a:cs typeface="Times New Roman" pitchFamily="18" charset="0"/>
              </a:rPr>
              <a:t>recurring droughts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Droughts and floods are the two extremes of hydrology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US" sz="2000" kern="0" dirty="0" smtClean="0">
                <a:latin typeface="+mn-lt"/>
                <a:cs typeface="Times New Roman" pitchFamily="18" charset="0"/>
              </a:rPr>
              <a:t>Occurs </a:t>
            </a:r>
            <a:r>
              <a:rPr lang="en-US" sz="2000" kern="0" dirty="0">
                <a:latin typeface="+mn-lt"/>
                <a:cs typeface="Times New Roman" pitchFamily="18" charset="0"/>
              </a:rPr>
              <a:t>in all agro-climatic regions, but has more severe impacts in arid and semi-arid regions and </a:t>
            </a:r>
            <a:r>
              <a:rPr lang="en-US" sz="2000" kern="0" dirty="0" err="1">
                <a:latin typeface="+mn-lt"/>
                <a:cs typeface="Times New Roman" pitchFamily="18" charset="0"/>
              </a:rPr>
              <a:t>rainfed</a:t>
            </a:r>
            <a:r>
              <a:rPr lang="en-US" sz="2000" kern="0" dirty="0">
                <a:latin typeface="+mn-lt"/>
                <a:cs typeface="Times New Roman" pitchFamily="18" charset="0"/>
              </a:rPr>
              <a:t> areas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A creeping type disaster that accumulates slowly and severely impacts agriculture, economy and society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Drought affects are more pronounced and long lasting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Increasing incidence and severity of droughts due to climate change</a:t>
            </a:r>
          </a:p>
          <a:p>
            <a:pPr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US" sz="2000" kern="0" dirty="0" smtClean="0">
              <a:latin typeface="+mn-lt"/>
              <a:cs typeface="Times New Roman" pitchFamily="18" charset="0"/>
            </a:endParaRPr>
          </a:p>
          <a:p>
            <a:pPr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US" sz="2000" kern="0" dirty="0" smtClean="0">
                <a:latin typeface="+mn-lt"/>
                <a:cs typeface="Times New Roman" pitchFamily="18" charset="0"/>
              </a:rPr>
              <a:t>Flood </a:t>
            </a:r>
            <a:r>
              <a:rPr lang="en-US" sz="2000" kern="0" dirty="0">
                <a:latin typeface="+mn-lt"/>
                <a:cs typeface="Times New Roman" pitchFamily="18" charset="0"/>
              </a:rPr>
              <a:t>frequented areas now witnessing drought and vice-versa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>
              <a:latin typeface="+mn-lt"/>
            </a:endParaRPr>
          </a:p>
          <a:p>
            <a:pPr algn="just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US" altLang="en-US" sz="2000" b="1" dirty="0" smtClean="0">
              <a:latin typeface="+mn-lt"/>
            </a:endParaRPr>
          </a:p>
          <a:p>
            <a:pPr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IN" altLang="en-US" sz="2000" i="1" dirty="0">
              <a:latin typeface="+mn-lt"/>
            </a:endParaRPr>
          </a:p>
          <a:p>
            <a:pPr algn="just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2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1073" y="3685237"/>
            <a:ext cx="3462262" cy="25380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54447" y="122192"/>
            <a:ext cx="1060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Drought: A Serious Water Related Risk </a:t>
            </a:r>
          </a:p>
        </p:txBody>
      </p:sp>
    </p:spTree>
    <p:extLst>
      <p:ext uri="{BB962C8B-B14F-4D97-AF65-F5344CB8AC3E}">
        <p14:creationId xmlns:p14="http://schemas.microsoft.com/office/powerpoint/2010/main" val="3686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35"/>
            <a:ext cx="12229583" cy="66202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8269"/>
            <a:ext cx="12192000" cy="39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2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2446" y="313509"/>
            <a:ext cx="1095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/>
              <a:t>Advance: Calibration and Validation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29"/>
            <a:ext cx="12192000" cy="55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94"/>
            <a:ext cx="12168772" cy="67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4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9755" y="251621"/>
            <a:ext cx="10515600" cy="662779"/>
          </a:xfrm>
        </p:spPr>
        <p:txBody>
          <a:bodyPr>
            <a:noAutofit/>
          </a:bodyPr>
          <a:lstStyle/>
          <a:p>
            <a:pPr algn="r"/>
            <a:r>
              <a:rPr lang="en-US" b="1" i="1" dirty="0" smtClean="0"/>
              <a:t>Further information</a:t>
            </a:r>
            <a:endParaRPr lang="en-US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827315" y="1349829"/>
            <a:ext cx="11103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Tool user Manual: How to input data and run the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Tool technical Manual: Understand processes and methodologies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Link to documents and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659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411" y="2489724"/>
            <a:ext cx="10515600" cy="1095507"/>
          </a:xfrm>
        </p:spPr>
        <p:txBody>
          <a:bodyPr/>
          <a:lstStyle/>
          <a:p>
            <a:pPr algn="ctr"/>
            <a:r>
              <a:rPr lang="en-US" b="1" dirty="0" smtClean="0"/>
              <a:t>DP tool example case study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218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863" y="181953"/>
            <a:ext cx="11327674" cy="706321"/>
          </a:xfrm>
        </p:spPr>
        <p:txBody>
          <a:bodyPr/>
          <a:lstStyle/>
          <a:p>
            <a:pPr algn="r"/>
            <a:r>
              <a:rPr lang="en-US" b="1" dirty="0" smtClean="0"/>
              <a:t>Training 5 Steps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>
          <a:xfrm>
            <a:off x="1012370" y="1132114"/>
            <a:ext cx="10927081" cy="425849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Acquire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Data template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Go through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Define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Understand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Refine scenarios</a:t>
            </a:r>
          </a:p>
        </p:txBody>
      </p:sp>
    </p:spTree>
    <p:extLst>
      <p:ext uri="{BB962C8B-B14F-4D97-AF65-F5344CB8AC3E}">
        <p14:creationId xmlns:p14="http://schemas.microsoft.com/office/powerpoint/2010/main" val="18838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>
          <a:xfrm>
            <a:off x="1962068" y="2815244"/>
            <a:ext cx="8314046" cy="1570181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/>
              <a:t>Thank you!</a:t>
            </a:r>
          </a:p>
          <a:p>
            <a:pPr algn="ctr"/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6334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843112" y="5057386"/>
            <a:ext cx="7569053" cy="1921006"/>
            <a:chOff x="1424130" y="4823144"/>
            <a:chExt cx="7569053" cy="1921006"/>
          </a:xfrm>
        </p:grpSpPr>
        <p:graphicFrame>
          <p:nvGraphicFramePr>
            <p:cNvPr id="7" name="Chart 1"/>
            <p:cNvGraphicFramePr>
              <a:graphicFrameLocks/>
            </p:cNvGraphicFramePr>
            <p:nvPr>
              <p:extLst/>
            </p:nvPr>
          </p:nvGraphicFramePr>
          <p:xfrm>
            <a:off x="1424130" y="4823144"/>
            <a:ext cx="7569053" cy="19210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4734824" y="5274941"/>
              <a:ext cx="31946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/>
                <a:t>% storage (MMI reservoirs) in 2009 compare to last 10 years average</a:t>
              </a: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561976" y="1640152"/>
          <a:ext cx="2962274" cy="2397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265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57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21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RF Deficit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(Production loss)</a:t>
                      </a:r>
                      <a:r>
                        <a:rPr lang="en-US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-19 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(-15.40)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-23 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(-4.12)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 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(-3.25)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-14 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(-2.35)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4184" y="819579"/>
            <a:ext cx="3342430" cy="21161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087268" y="849029"/>
            <a:ext cx="319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Dry reservoir/tank beds</a:t>
            </a:r>
          </a:p>
        </p:txBody>
      </p:sp>
      <p:pic>
        <p:nvPicPr>
          <p:cNvPr id="17" name="Picture 1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308" y="2991025"/>
            <a:ext cx="3318306" cy="217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4154184" y="3007208"/>
            <a:ext cx="201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Dry wells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1976" y="925776"/>
            <a:ext cx="3256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Rainfall departure from normal-India</a:t>
            </a:r>
          </a:p>
        </p:txBody>
      </p:sp>
      <p:sp>
        <p:nvSpPr>
          <p:cNvPr id="21" name="Oval 20"/>
          <p:cNvSpPr/>
          <p:nvPr/>
        </p:nvSpPr>
        <p:spPr>
          <a:xfrm>
            <a:off x="861502" y="4142986"/>
            <a:ext cx="199318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Increased frequency in last decade</a:t>
            </a: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07" b="1340"/>
          <a:stretch/>
        </p:blipFill>
        <p:spPr>
          <a:xfrm>
            <a:off x="8266692" y="925776"/>
            <a:ext cx="3620507" cy="45129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11789" y="-11403"/>
            <a:ext cx="1060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Increased Incidence &amp; Severity of Droughts </a:t>
            </a:r>
          </a:p>
        </p:txBody>
      </p:sp>
    </p:spTree>
    <p:extLst>
      <p:ext uri="{BB962C8B-B14F-4D97-AF65-F5344CB8AC3E}">
        <p14:creationId xmlns:p14="http://schemas.microsoft.com/office/powerpoint/2010/main" val="377065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147"/>
          <p:cNvSpPr>
            <a:spLocks noChangeArrowheads="1"/>
          </p:cNvSpPr>
          <p:nvPr/>
        </p:nvSpPr>
        <p:spPr bwMode="auto">
          <a:xfrm>
            <a:off x="7774424" y="4682593"/>
            <a:ext cx="2609850" cy="1400175"/>
          </a:xfrm>
          <a:prstGeom prst="roundRect">
            <a:avLst>
              <a:gd name="adj" fmla="val 16667"/>
            </a:avLst>
          </a:prstGeom>
          <a:solidFill>
            <a:srgbClr val="F9FFE7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AutoShape 144"/>
          <p:cNvSpPr>
            <a:spLocks noChangeArrowheads="1"/>
          </p:cNvSpPr>
          <p:nvPr/>
        </p:nvSpPr>
        <p:spPr bwMode="auto">
          <a:xfrm>
            <a:off x="7774424" y="2901418"/>
            <a:ext cx="2609850" cy="1400175"/>
          </a:xfrm>
          <a:prstGeom prst="roundRect">
            <a:avLst>
              <a:gd name="adj" fmla="val 16667"/>
            </a:avLst>
          </a:prstGeom>
          <a:solidFill>
            <a:srgbClr val="F9FFE7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AutoShape 142"/>
          <p:cNvSpPr>
            <a:spLocks noChangeArrowheads="1"/>
          </p:cNvSpPr>
          <p:nvPr/>
        </p:nvSpPr>
        <p:spPr bwMode="auto">
          <a:xfrm>
            <a:off x="7807431" y="1253593"/>
            <a:ext cx="2667002" cy="1400175"/>
          </a:xfrm>
          <a:prstGeom prst="roundRect">
            <a:avLst>
              <a:gd name="adj" fmla="val 16667"/>
            </a:avLst>
          </a:prstGeom>
          <a:solidFill>
            <a:srgbClr val="F9FFE7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642649" y="2457217"/>
            <a:ext cx="3397975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25000"/>
              </a:spcBef>
              <a:defRPr/>
            </a:pPr>
            <a:r>
              <a:rPr lang="en-US" sz="2000" b="1" dirty="0"/>
              <a:t>A significant deficiency in rainfall leads to drought</a:t>
            </a:r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655006" y="4335167"/>
            <a:ext cx="3538018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 dirty="0">
                <a:latin typeface="+mn-lt"/>
              </a:rPr>
              <a:t>A normal, recurring climate phenomenon varying in space-time-intensity</a:t>
            </a:r>
          </a:p>
        </p:txBody>
      </p:sp>
      <p:sp>
        <p:nvSpPr>
          <p:cNvPr id="33" name="Rectangle 122"/>
          <p:cNvSpPr>
            <a:spLocks noChangeArrowheads="1"/>
          </p:cNvSpPr>
          <p:nvPr/>
        </p:nvSpPr>
        <p:spPr bwMode="auto">
          <a:xfrm rot="16200000">
            <a:off x="4382585" y="2813508"/>
            <a:ext cx="1110414" cy="5412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/>
              <a:t>Agricultural drought</a:t>
            </a:r>
          </a:p>
        </p:txBody>
      </p:sp>
      <p:sp>
        <p:nvSpPr>
          <p:cNvPr id="34" name="Rectangle 124"/>
          <p:cNvSpPr>
            <a:spLocks noChangeArrowheads="1"/>
          </p:cNvSpPr>
          <p:nvPr/>
        </p:nvSpPr>
        <p:spPr bwMode="auto">
          <a:xfrm>
            <a:off x="5259824" y="2647423"/>
            <a:ext cx="2443704" cy="862923"/>
          </a:xfrm>
          <a:prstGeom prst="rect">
            <a:avLst/>
          </a:prstGeom>
          <a:solidFill>
            <a:srgbClr val="FFFFD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marL="279400" indent="-279400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</a:rPr>
              <a:t>Soil water deficiency</a:t>
            </a:r>
          </a:p>
          <a:p>
            <a:pPr marL="279400" indent="-279400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</a:rPr>
              <a:t>Increased ET</a:t>
            </a:r>
          </a:p>
          <a:p>
            <a:pPr marL="279400" indent="-279400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</a:rPr>
              <a:t>Plant Water Stress</a:t>
            </a:r>
          </a:p>
        </p:txBody>
      </p:sp>
      <p:sp>
        <p:nvSpPr>
          <p:cNvPr id="36" name="Rectangle 126"/>
          <p:cNvSpPr>
            <a:spLocks noChangeArrowheads="1"/>
          </p:cNvSpPr>
          <p:nvPr/>
        </p:nvSpPr>
        <p:spPr bwMode="auto">
          <a:xfrm rot="16200000">
            <a:off x="4189925" y="5443257"/>
            <a:ext cx="1395855" cy="5412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/>
              <a:t>Socioeconomic Drought</a:t>
            </a:r>
          </a:p>
        </p:txBody>
      </p:sp>
      <p:sp>
        <p:nvSpPr>
          <p:cNvPr id="37" name="Rectangle 127"/>
          <p:cNvSpPr>
            <a:spLocks noChangeArrowheads="1"/>
          </p:cNvSpPr>
          <p:nvPr/>
        </p:nvSpPr>
        <p:spPr bwMode="auto">
          <a:xfrm>
            <a:off x="5245537" y="4987392"/>
            <a:ext cx="2443704" cy="1077218"/>
          </a:xfrm>
          <a:prstGeom prst="rect">
            <a:avLst/>
          </a:prstGeom>
          <a:solidFill>
            <a:srgbClr val="FFFFD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marL="279400" indent="-279400" eaLnBrk="0" hangingPunct="0">
              <a:buFont typeface="Symbol" pitchFamily="18" charset="2"/>
              <a:buChar char="·"/>
              <a:defRPr/>
            </a:pPr>
            <a:r>
              <a:rPr lang="en-US" sz="1600" b="1">
                <a:solidFill>
                  <a:srgbClr val="000099"/>
                </a:solidFill>
              </a:rPr>
              <a:t>Reduced supply of economic goods due to weather variability/ water scarcity  </a:t>
            </a:r>
          </a:p>
        </p:txBody>
      </p:sp>
      <p:sp>
        <p:nvSpPr>
          <p:cNvPr id="38" name="Rectangle 128"/>
          <p:cNvSpPr>
            <a:spLocks noChangeArrowheads="1"/>
          </p:cNvSpPr>
          <p:nvPr/>
        </p:nvSpPr>
        <p:spPr bwMode="auto">
          <a:xfrm>
            <a:off x="5259824" y="1101193"/>
            <a:ext cx="2443704" cy="830997"/>
          </a:xfrm>
          <a:prstGeom prst="rect">
            <a:avLst/>
          </a:prstGeom>
          <a:solidFill>
            <a:srgbClr val="FFFFD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marL="223838" indent="-223838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</a:rPr>
              <a:t>Precipitation deficiency</a:t>
            </a:r>
          </a:p>
          <a:p>
            <a:pPr marL="223838" indent="-223838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</a:rPr>
              <a:t>High Temperature, Winds, Sunshine</a:t>
            </a:r>
          </a:p>
        </p:txBody>
      </p:sp>
      <p:sp>
        <p:nvSpPr>
          <p:cNvPr id="39" name="Rectangle 129"/>
          <p:cNvSpPr>
            <a:spLocks noChangeArrowheads="1"/>
          </p:cNvSpPr>
          <p:nvPr/>
        </p:nvSpPr>
        <p:spPr bwMode="auto">
          <a:xfrm rot="16200000">
            <a:off x="4284828" y="1496260"/>
            <a:ext cx="131335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/>
              <a:t>Meteorological </a:t>
            </a:r>
          </a:p>
          <a:p>
            <a:pPr>
              <a:defRPr/>
            </a:pPr>
            <a:r>
              <a:rPr lang="en-US" sz="1400" b="1" dirty="0"/>
              <a:t>Drought</a:t>
            </a:r>
          </a:p>
        </p:txBody>
      </p:sp>
      <p:sp>
        <p:nvSpPr>
          <p:cNvPr id="40" name="Rectangle 133"/>
          <p:cNvSpPr>
            <a:spLocks noChangeArrowheads="1"/>
          </p:cNvSpPr>
          <p:nvPr/>
        </p:nvSpPr>
        <p:spPr bwMode="auto">
          <a:xfrm>
            <a:off x="7883633" y="1253592"/>
            <a:ext cx="2864126" cy="150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09538" indent="-1095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u="sng" dirty="0">
                <a:latin typeface="+mn-lt"/>
              </a:rPr>
              <a:t>Economic Impacts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Increase in food prices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Loss to dairy, livestock 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Damage to fish habitat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Loss of hydro power   </a:t>
            </a:r>
          </a:p>
        </p:txBody>
      </p:sp>
      <p:sp>
        <p:nvSpPr>
          <p:cNvPr id="41" name="Rectangle 136"/>
          <p:cNvSpPr>
            <a:spLocks noChangeArrowheads="1"/>
          </p:cNvSpPr>
          <p:nvPr/>
        </p:nvSpPr>
        <p:spPr bwMode="auto">
          <a:xfrm>
            <a:off x="7850624" y="2901418"/>
            <a:ext cx="2680192" cy="150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09538" indent="-1095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u="sng" dirty="0">
                <a:latin typeface="+mn-lt"/>
              </a:rPr>
              <a:t>Social Impacts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Food deficit, suicides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Water user conflicts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Political conflicts 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Increased poverty  </a:t>
            </a:r>
          </a:p>
        </p:txBody>
      </p:sp>
      <p:sp>
        <p:nvSpPr>
          <p:cNvPr id="42" name="Line 141"/>
          <p:cNvSpPr>
            <a:spLocks noChangeShapeType="1"/>
          </p:cNvSpPr>
          <p:nvPr/>
        </p:nvSpPr>
        <p:spPr bwMode="auto">
          <a:xfrm>
            <a:off x="7698224" y="1101192"/>
            <a:ext cx="0" cy="518160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Rectangle 143"/>
          <p:cNvSpPr>
            <a:spLocks noChangeArrowheads="1"/>
          </p:cNvSpPr>
          <p:nvPr/>
        </p:nvSpPr>
        <p:spPr bwMode="auto">
          <a:xfrm>
            <a:off x="7825221" y="4659573"/>
            <a:ext cx="2890403" cy="150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6213" indent="-1762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u="sng" dirty="0">
                <a:latin typeface="+mn-lt"/>
              </a:rPr>
              <a:t>Environ. Impacts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Desertification 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Severity of fires 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Damage to plants</a:t>
            </a:r>
          </a:p>
          <a:p>
            <a:pPr eaLnBrk="1" hangingPunct="1">
              <a:buFontTx/>
              <a:buChar char="•"/>
            </a:pPr>
            <a:r>
              <a:rPr lang="en-US" altLang="en-US" sz="1600" b="1" dirty="0">
                <a:latin typeface="+mn-lt"/>
              </a:rPr>
              <a:t>Diseases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11789" y="-11403"/>
            <a:ext cx="1060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Understanding the </a:t>
            </a:r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</a:rPr>
              <a:t>Drought types and impacts</a:t>
            </a:r>
            <a:endParaRPr lang="en-US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ctangle 121"/>
          <p:cNvSpPr>
            <a:spLocks noChangeArrowheads="1"/>
          </p:cNvSpPr>
          <p:nvPr/>
        </p:nvSpPr>
        <p:spPr bwMode="auto">
          <a:xfrm rot="16200000">
            <a:off x="4342984" y="4062339"/>
            <a:ext cx="1189612" cy="5412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/>
              <a:t>Hydrological drought</a:t>
            </a:r>
          </a:p>
        </p:txBody>
      </p:sp>
      <p:sp>
        <p:nvSpPr>
          <p:cNvPr id="24" name="Rectangle 125"/>
          <p:cNvSpPr>
            <a:spLocks noChangeArrowheads="1"/>
          </p:cNvSpPr>
          <p:nvPr/>
        </p:nvSpPr>
        <p:spPr bwMode="auto">
          <a:xfrm>
            <a:off x="5259824" y="3895189"/>
            <a:ext cx="2443704" cy="830997"/>
          </a:xfrm>
          <a:prstGeom prst="rect">
            <a:avLst/>
          </a:prstGeom>
          <a:solidFill>
            <a:srgbClr val="FFFFD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marL="223838" indent="-223838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</a:rPr>
              <a:t>Drying of water bodies</a:t>
            </a:r>
          </a:p>
          <a:p>
            <a:pPr marL="223838" indent="-223838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</a:rPr>
              <a:t>Reduced stream flow</a:t>
            </a:r>
          </a:p>
          <a:p>
            <a:pPr marL="223838" indent="-223838" eaLnBrk="0" hangingPunct="0">
              <a:buFont typeface="Symbol" pitchFamily="18" charset="2"/>
              <a:buChar char="·"/>
              <a:defRPr/>
            </a:pPr>
            <a:r>
              <a:rPr lang="en-US" sz="1600" b="1" dirty="0">
                <a:solidFill>
                  <a:srgbClr val="000099"/>
                </a:solidFill>
              </a:rPr>
              <a:t>Depleting groundwater</a:t>
            </a:r>
          </a:p>
        </p:txBody>
      </p:sp>
    </p:spTree>
    <p:extLst>
      <p:ext uri="{BB962C8B-B14F-4D97-AF65-F5344CB8AC3E}">
        <p14:creationId xmlns:p14="http://schemas.microsoft.com/office/powerpoint/2010/main" val="388484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416" y="1133788"/>
            <a:ext cx="676275" cy="36004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009" y="571012"/>
            <a:ext cx="7134896" cy="6539129"/>
          </a:xfrm>
          <a:prstGeom prst="rect">
            <a:avLst/>
          </a:prstGeom>
          <a:ln w="28575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666544" y="175534"/>
            <a:ext cx="2743200" cy="36933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Natural Climate Variability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09574" y="825286"/>
            <a:ext cx="2187260" cy="46166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Precipitation Deficiency</a:t>
            </a:r>
          </a:p>
          <a:p>
            <a:pPr algn="ctr"/>
            <a:r>
              <a:rPr lang="en-US" sz="1200" b="1" dirty="0"/>
              <a:t>(amount, intensity, timing)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82505" y="810623"/>
            <a:ext cx="2603678" cy="646331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High temperature, high winds, low relative humidity, greater sunshine, less cloud cover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9577" y="1651238"/>
            <a:ext cx="2187260" cy="646331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Reduced infiltration, runoff, deep percolation and ground water recharge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90714" y="1829176"/>
            <a:ext cx="2187260" cy="477054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50" b="1" dirty="0"/>
              <a:t>Increased evaporation and transpiration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9114" y="2704237"/>
            <a:ext cx="2187260" cy="27699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Soil Water Deficiency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70384" y="3287705"/>
            <a:ext cx="2187260" cy="46166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Plant Water Stress, reduced biomass and yield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7439" y="4047734"/>
            <a:ext cx="2275266" cy="83099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Reduced streamflow, inflow to reservoirs, lakes and ponds; Reduced wetlands,</a:t>
            </a:r>
          </a:p>
          <a:p>
            <a:pPr algn="ctr"/>
            <a:r>
              <a:rPr lang="en-US" sz="1200" b="1" dirty="0"/>
              <a:t>Wildlife habitat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22035" y="5359994"/>
            <a:ext cx="1904999" cy="27699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Economic Impacts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12705" y="5359994"/>
            <a:ext cx="1904999" cy="27699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/>
              <a:t>Social Impacts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078082" y="2489248"/>
            <a:ext cx="5888445" cy="3139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 Diagonal Corner Rectangle 2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170845" y="1006189"/>
            <a:ext cx="450834" cy="1346199"/>
          </a:xfrm>
          <a:prstGeom prst="round2DiagRect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1" rIns="91440" bIns="45721" numCol="1" rtlCol="0" anchor="ctr" anchorCtr="0" compatLnSpc="1">
            <a:prstTxWarp prst="textNoShape">
              <a:avLst/>
            </a:prstTxWarp>
          </a:bodyPr>
          <a:lstStyle/>
          <a:p>
            <a:pPr algn="ctr"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" pitchFamily="-97" charset="0"/>
              </a:rPr>
              <a:t>Meterological Drought</a:t>
            </a:r>
          </a:p>
        </p:txBody>
      </p:sp>
      <p:sp>
        <p:nvSpPr>
          <p:cNvPr id="24" name="Round Diagonal Corner Rectangle 2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170845" y="2599153"/>
            <a:ext cx="450837" cy="1241424"/>
          </a:xfrm>
          <a:prstGeom prst="round2Diag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1" rIns="91440" bIns="45721" numCol="1" rtlCol="0" anchor="ctr" anchorCtr="0" compatLnSpc="1">
            <a:prstTxWarp prst="textNoShape">
              <a:avLst/>
            </a:prstTxWarp>
          </a:bodyPr>
          <a:lstStyle/>
          <a:p>
            <a:pPr algn="ctr"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" pitchFamily="-97" charset="0"/>
              </a:rPr>
              <a:t>Agricultural Drought</a:t>
            </a:r>
          </a:p>
        </p:txBody>
      </p:sp>
      <p:cxnSp>
        <p:nvCxnSpPr>
          <p:cNvPr id="26" name="Straight Connector 25"/>
          <p:cNvCxnSpPr>
            <a:stCxn id="7" idx="0"/>
          </p:cNvCxnSpPr>
          <p:nvPr/>
        </p:nvCxnSpPr>
        <p:spPr>
          <a:xfrm flipV="1">
            <a:off x="10384344" y="694290"/>
            <a:ext cx="0" cy="1163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01164" y="689463"/>
            <a:ext cx="0" cy="1163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01164" y="694290"/>
            <a:ext cx="25831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5" idx="2"/>
          </p:cNvCxnSpPr>
          <p:nvPr/>
        </p:nvCxnSpPr>
        <p:spPr>
          <a:xfrm flipV="1">
            <a:off x="9038144" y="544866"/>
            <a:ext cx="0" cy="1445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0518624" y="5231365"/>
            <a:ext cx="0" cy="1163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935444" y="5232888"/>
            <a:ext cx="0" cy="1163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935444" y="5244065"/>
            <a:ext cx="25831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172424" y="4993041"/>
            <a:ext cx="0" cy="246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3" idx="0"/>
          </p:cNvCxnSpPr>
          <p:nvPr/>
        </p:nvCxnSpPr>
        <p:spPr>
          <a:xfrm flipV="1">
            <a:off x="10464014" y="3145391"/>
            <a:ext cx="0" cy="1423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7880834" y="3135802"/>
            <a:ext cx="0" cy="9197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880834" y="3145390"/>
            <a:ext cx="25831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9117814" y="2995966"/>
            <a:ext cx="0" cy="1445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0463800" y="3749370"/>
            <a:ext cx="214" cy="12563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880620" y="4993041"/>
            <a:ext cx="25831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880834" y="4881908"/>
            <a:ext cx="0" cy="1111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078082" y="3906065"/>
            <a:ext cx="588872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078082" y="5105429"/>
            <a:ext cx="5888729" cy="2359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829820" y="2409226"/>
            <a:ext cx="25831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829820" y="2290471"/>
            <a:ext cx="214" cy="123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0413000" y="2296821"/>
            <a:ext cx="214" cy="123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9117814" y="2414306"/>
            <a:ext cx="0" cy="2919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 Diagonal Corner Rectangle 6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170846" y="3967391"/>
            <a:ext cx="450834" cy="109831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1" rIns="91440" bIns="45721" numCol="1" rtlCol="0" anchor="ctr" anchorCtr="0" compatLnSpc="1">
            <a:prstTxWarp prst="textNoShape">
              <a:avLst/>
            </a:prstTxWarp>
          </a:bodyPr>
          <a:lstStyle/>
          <a:p>
            <a:pPr algn="ctr"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" pitchFamily="-97" charset="0"/>
              </a:rPr>
              <a:t>Hydrological Drought</a:t>
            </a:r>
          </a:p>
        </p:txBody>
      </p:sp>
      <p:sp>
        <p:nvSpPr>
          <p:cNvPr id="70" name="Round Diagonal Corner Rectangle 6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165081" y="5188531"/>
            <a:ext cx="450837" cy="1118465"/>
          </a:xfrm>
          <a:prstGeom prst="round2Diag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1" rIns="91440" bIns="45721" numCol="1" rtlCol="0" anchor="ctr" anchorCtr="0" compatLnSpc="1">
            <a:prstTxWarp prst="textNoShape">
              <a:avLst/>
            </a:prstTxWarp>
          </a:bodyPr>
          <a:lstStyle/>
          <a:p>
            <a:pPr algn="ctr" defTabSz="9143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" pitchFamily="-97" charset="0"/>
              </a:rPr>
              <a:t>Socio-Economic Drought</a:t>
            </a:r>
          </a:p>
        </p:txBody>
      </p:sp>
      <p:cxnSp>
        <p:nvCxnSpPr>
          <p:cNvPr id="72" name="Straight Connector 71"/>
          <p:cNvCxnSpPr>
            <a:endCxn id="6" idx="2"/>
          </p:cNvCxnSpPr>
          <p:nvPr/>
        </p:nvCxnSpPr>
        <p:spPr>
          <a:xfrm flipV="1">
            <a:off x="7801164" y="1286951"/>
            <a:ext cx="2040" cy="364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0401319" y="1469094"/>
            <a:ext cx="2040" cy="364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xmlns="" id="{B8181814-1E23-4607-9C4C-F451D973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98323" y="-101679"/>
            <a:ext cx="10515600" cy="91140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Drought types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866136"/>
            <a:ext cx="1447269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b="0" dirty="0" smtClean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(Source: NDMC)</a:t>
            </a:r>
            <a:endParaRPr lang="en-US" sz="1200" b="1" dirty="0">
              <a:solidFill>
                <a:srgbClr val="5B9BD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39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3224" y="1914196"/>
            <a:ext cx="2891014" cy="13249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Meteorological (rainfall)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Dry spells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6906" y="3325433"/>
            <a:ext cx="2891014" cy="1350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Hydrological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Storage reservoir,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Streamflow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Groundwater level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6906" y="4848224"/>
            <a:ext cx="2934494" cy="18764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Agricultural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Sowing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Sown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Crop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Soil moisture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Cropping pattern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87092" y="0"/>
            <a:ext cx="12061377" cy="810532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Drought assessment, indicators and declaration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Manual for Drought Management, India (2016)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E9836F-D401-4790-8100-4AA7AD18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1148978"/>
            <a:ext cx="7258050" cy="57031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3224" y="1398967"/>
            <a:ext cx="2891014" cy="4289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Indicators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6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209" y="117177"/>
            <a:ext cx="10831940" cy="1095507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Managing Drought: Crisis Management to Risk Management 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 txBox="1">
            <a:spLocks noGrp="1" noChangeArrowheads="1"/>
          </p:cNvSpPr>
          <p:nvPr>
            <p:ph type="body" sz="half" idx="10"/>
          </p:nvPr>
        </p:nvSpPr>
        <p:spPr bwMode="auto">
          <a:xfrm>
            <a:off x="584259" y="1308970"/>
            <a:ext cx="11198166" cy="53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3050" indent="-2730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dirty="0">
                <a:latin typeface="+mn-lt"/>
              </a:rPr>
              <a:t>Traditional approach to drought management is </a:t>
            </a:r>
            <a:r>
              <a:rPr lang="en-IN" altLang="en-US" sz="2000" b="1" dirty="0" smtClean="0">
                <a:latin typeface="+mn-lt"/>
              </a:rPr>
              <a:t>reactive </a:t>
            </a:r>
            <a:r>
              <a:rPr lang="en-IN" altLang="en-US" sz="2000" dirty="0" smtClean="0">
                <a:latin typeface="+mn-lt"/>
              </a:rPr>
              <a:t>and addresses</a:t>
            </a:r>
            <a:r>
              <a:rPr lang="en-IN" altLang="en-US" sz="2000" b="1" dirty="0" smtClean="0">
                <a:latin typeface="+mn-lt"/>
              </a:rPr>
              <a:t> crisis management </a:t>
            </a:r>
            <a:r>
              <a:rPr lang="en-IN" altLang="en-US" sz="2000" dirty="0" smtClean="0">
                <a:latin typeface="+mn-lt"/>
              </a:rPr>
              <a:t>after drought takes place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 smtClean="0">
              <a:latin typeface="+mn-lt"/>
            </a:endParaRP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IN" altLang="en-US" sz="2000" b="1" dirty="0" smtClean="0">
                <a:latin typeface="+mn-lt"/>
              </a:rPr>
              <a:t>It’s ad-hoc, often expensive</a:t>
            </a:r>
            <a:r>
              <a:rPr lang="en-IN" altLang="en-US" sz="2000" dirty="0" smtClean="0">
                <a:latin typeface="+mn-lt"/>
              </a:rPr>
              <a:t>  </a:t>
            </a:r>
            <a:r>
              <a:rPr lang="en-IN" altLang="en-US" sz="2000" dirty="0">
                <a:latin typeface="+mn-lt"/>
              </a:rPr>
              <a:t>and  </a:t>
            </a:r>
            <a:r>
              <a:rPr lang="en-IN" altLang="en-US" sz="2000" b="1" dirty="0">
                <a:latin typeface="+mn-lt"/>
              </a:rPr>
              <a:t>response is poorly coordinated and </a:t>
            </a:r>
            <a:r>
              <a:rPr lang="en-IN" altLang="en-US" sz="2000" b="1" dirty="0" smtClean="0">
                <a:latin typeface="+mn-lt"/>
              </a:rPr>
              <a:t>targeted</a:t>
            </a:r>
            <a:r>
              <a:rPr lang="en-IN" altLang="en-US" sz="2000" dirty="0" smtClean="0">
                <a:latin typeface="+mn-lt"/>
              </a:rPr>
              <a:t> </a:t>
            </a:r>
          </a:p>
          <a:p>
            <a:pPr algn="l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000" dirty="0">
              <a:latin typeface="+mn-lt"/>
            </a:endParaRPr>
          </a:p>
          <a:p>
            <a:pPr algn="just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+mn-lt"/>
              </a:rPr>
              <a:t>Increased </a:t>
            </a:r>
            <a:r>
              <a:rPr lang="en-US" altLang="en-US" sz="2000" dirty="0">
                <a:latin typeface="+mn-lt"/>
              </a:rPr>
              <a:t>realization to shift from crisis management to </a:t>
            </a:r>
            <a:r>
              <a:rPr lang="en-US" altLang="en-US" sz="2000" b="1" dirty="0">
                <a:latin typeface="+mn-lt"/>
              </a:rPr>
              <a:t>Risk Management</a:t>
            </a:r>
            <a:r>
              <a:rPr lang="en-US" altLang="en-US" sz="2000" dirty="0">
                <a:latin typeface="+mn-lt"/>
              </a:rPr>
              <a:t> through </a:t>
            </a:r>
            <a:r>
              <a:rPr lang="en-US" altLang="en-US" sz="2000" dirty="0" smtClean="0">
                <a:latin typeface="+mn-lt"/>
              </a:rPr>
              <a:t>medium and long term </a:t>
            </a:r>
            <a:r>
              <a:rPr lang="en-US" altLang="en-US" sz="2000" b="1" dirty="0" smtClean="0">
                <a:latin typeface="+mn-lt"/>
              </a:rPr>
              <a:t>drought </a:t>
            </a:r>
            <a:r>
              <a:rPr lang="en-US" altLang="en-US" sz="2000" b="1" dirty="0">
                <a:latin typeface="+mn-lt"/>
              </a:rPr>
              <a:t>proofing </a:t>
            </a:r>
            <a:r>
              <a:rPr lang="en-US" altLang="en-US" sz="2000" b="1" dirty="0" smtClean="0">
                <a:latin typeface="+mn-lt"/>
              </a:rPr>
              <a:t>measures </a:t>
            </a:r>
            <a:r>
              <a:rPr lang="en-US" altLang="en-US" sz="2000" dirty="0" smtClean="0">
                <a:latin typeface="+mn-lt"/>
              </a:rPr>
              <a:t>as a preparedness strategy</a:t>
            </a:r>
            <a:endParaRPr lang="en-US" altLang="en-US" sz="2000" dirty="0">
              <a:latin typeface="+mn-lt"/>
            </a:endParaRPr>
          </a:p>
          <a:p>
            <a:pPr algn="just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US" altLang="en-US" sz="2000" b="1" dirty="0" smtClean="0">
              <a:latin typeface="+mn-lt"/>
            </a:endParaRPr>
          </a:p>
          <a:p>
            <a:pPr algn="just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US" altLang="en-US" sz="2000" b="1" dirty="0">
              <a:latin typeface="+mn-lt"/>
            </a:endParaRPr>
          </a:p>
          <a:p>
            <a:pPr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altLang="en-US" sz="2000" b="1" dirty="0" smtClean="0">
                <a:latin typeface="+mn-lt"/>
              </a:rPr>
              <a:t>Pro-active measure with advance planning</a:t>
            </a:r>
            <a:r>
              <a:rPr lang="en-IN" altLang="en-US" sz="2000" dirty="0" smtClean="0">
                <a:latin typeface="+mn-lt"/>
              </a:rPr>
              <a:t> to improve operational capabilities (</a:t>
            </a:r>
            <a:r>
              <a:rPr lang="en-IN" altLang="en-US" sz="2000" i="1" dirty="0" smtClean="0">
                <a:latin typeface="+mn-lt"/>
              </a:rPr>
              <a:t>climate and water supply monitoring</a:t>
            </a:r>
            <a:r>
              <a:rPr lang="en-IN" altLang="en-US" sz="2000" i="1" dirty="0">
                <a:latin typeface="+mn-lt"/>
              </a:rPr>
              <a:t>, building resilience and institutional capacity</a:t>
            </a:r>
            <a:r>
              <a:rPr lang="en-IN" altLang="en-US" sz="2000" dirty="0">
                <a:latin typeface="+mn-lt"/>
              </a:rPr>
              <a:t>), </a:t>
            </a:r>
            <a:r>
              <a:rPr lang="en-IN" altLang="en-US" sz="2000" b="1" dirty="0">
                <a:latin typeface="+mn-lt"/>
              </a:rPr>
              <a:t>preparedness and mitigation</a:t>
            </a:r>
            <a:r>
              <a:rPr lang="en-IN" altLang="en-US" sz="2000" dirty="0">
                <a:latin typeface="+mn-lt"/>
              </a:rPr>
              <a:t> to</a:t>
            </a:r>
            <a:r>
              <a:rPr lang="en-IN" altLang="en-US" sz="2000" i="1" dirty="0">
                <a:latin typeface="+mn-lt"/>
              </a:rPr>
              <a:t> </a:t>
            </a:r>
            <a:r>
              <a:rPr lang="en-IN" altLang="en-US" sz="2000" dirty="0">
                <a:latin typeface="+mn-lt"/>
              </a:rPr>
              <a:t>reduce future impacts</a:t>
            </a:r>
            <a:r>
              <a:rPr lang="en-IN" altLang="en-US" sz="2000" i="1" dirty="0" smtClean="0">
                <a:latin typeface="+mn-lt"/>
              </a:rPr>
              <a:t>.</a:t>
            </a:r>
          </a:p>
          <a:p>
            <a:pPr marL="0" indent="0" algn="just" eaLnBrk="1" hangingPunct="1">
              <a:lnSpc>
                <a:spcPct val="120000"/>
              </a:lnSpc>
            </a:pPr>
            <a:endParaRPr lang="en-IN" altLang="en-US" sz="2000" i="1" dirty="0">
              <a:latin typeface="+mn-lt"/>
            </a:endParaRPr>
          </a:p>
          <a:p>
            <a:pPr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altLang="en-US" sz="2000" dirty="0" smtClean="0">
                <a:latin typeface="+mn-lt"/>
              </a:rPr>
              <a:t>Drought </a:t>
            </a:r>
            <a:r>
              <a:rPr lang="en-IN" altLang="en-US" sz="2000" dirty="0">
                <a:latin typeface="+mn-lt"/>
              </a:rPr>
              <a:t>Management Plans consisting of</a:t>
            </a:r>
            <a:r>
              <a:rPr lang="en-IN" altLang="en-US" sz="2000" i="1" dirty="0">
                <a:latin typeface="+mn-lt"/>
              </a:rPr>
              <a:t> monitoring and </a:t>
            </a:r>
            <a:r>
              <a:rPr lang="en-IN" altLang="en-US" sz="2000" b="1" i="1" dirty="0">
                <a:latin typeface="+mn-lt"/>
              </a:rPr>
              <a:t>early warning</a:t>
            </a:r>
            <a:r>
              <a:rPr lang="en-IN" altLang="en-US" sz="2000" i="1" dirty="0">
                <a:latin typeface="+mn-lt"/>
              </a:rPr>
              <a:t>, </a:t>
            </a:r>
            <a:r>
              <a:rPr lang="en-IN" altLang="en-US" sz="2000" b="1" i="1" dirty="0">
                <a:latin typeface="+mn-lt"/>
              </a:rPr>
              <a:t>long and medium term</a:t>
            </a:r>
            <a:r>
              <a:rPr lang="en-IN" altLang="en-US" sz="2000" i="1" dirty="0">
                <a:latin typeface="+mn-lt"/>
              </a:rPr>
              <a:t> mitigation and response measures including </a:t>
            </a:r>
            <a:r>
              <a:rPr lang="en-IN" altLang="en-US" sz="2000" b="1" i="1" dirty="0">
                <a:latin typeface="+mn-lt"/>
              </a:rPr>
              <a:t>supply augmentation and demand management</a:t>
            </a:r>
            <a:r>
              <a:rPr lang="en-IN" altLang="en-US" sz="2000" i="1" dirty="0">
                <a:latin typeface="+mn-lt"/>
              </a:rPr>
              <a:t> </a:t>
            </a:r>
            <a:r>
              <a:rPr lang="en-IN" altLang="en-US" sz="2000" dirty="0">
                <a:latin typeface="+mn-lt"/>
              </a:rPr>
              <a:t>to lessen</a:t>
            </a:r>
            <a:r>
              <a:rPr lang="en-IN" altLang="en-US" sz="2000" i="1" dirty="0">
                <a:latin typeface="+mn-lt"/>
              </a:rPr>
              <a:t> </a:t>
            </a:r>
            <a:r>
              <a:rPr lang="en-IN" altLang="en-US" sz="2000" dirty="0">
                <a:latin typeface="+mn-lt"/>
              </a:rPr>
              <a:t>the need for ad-hoc interventions.</a:t>
            </a:r>
          </a:p>
          <a:p>
            <a:pPr algn="just" eaLnBrk="1" hangingPunct="1">
              <a:lnSpc>
                <a:spcPct val="112000"/>
              </a:lnSpc>
              <a:buFont typeface="Arial" panose="020B0604020202020204" pitchFamily="34" charset="0"/>
              <a:buChar char="•"/>
            </a:pPr>
            <a:endParaRPr lang="en-IN" alt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534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3097</Words>
  <Application>Microsoft Office PowerPoint</Application>
  <PresentationFormat>Widescreen</PresentationFormat>
  <Paragraphs>680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Georgia</vt:lpstr>
      <vt:lpstr>Lato</vt:lpstr>
      <vt:lpstr>Open Sans</vt:lpstr>
      <vt:lpstr>Symbol</vt:lpstr>
      <vt:lpstr>Times</vt:lpstr>
      <vt:lpstr>Times New Roman</vt:lpstr>
      <vt:lpstr>Wingdings</vt:lpstr>
      <vt:lpstr>Office Theme</vt:lpstr>
      <vt:lpstr>Training modules</vt:lpstr>
      <vt:lpstr>Drought proofing: 4 modules</vt:lpstr>
      <vt:lpstr>Drought concepts</vt:lpstr>
      <vt:lpstr>PowerPoint Presentation</vt:lpstr>
      <vt:lpstr>PowerPoint Presentation</vt:lpstr>
      <vt:lpstr>PowerPoint Presentation</vt:lpstr>
      <vt:lpstr>Drought types</vt:lpstr>
      <vt:lpstr>Drought assessment, indicators and declaration Manual for Drought Management, India (2016)</vt:lpstr>
      <vt:lpstr>Managing Drought: Crisis Management to Risk Management </vt:lpstr>
      <vt:lpstr>PowerPoint Presentation</vt:lpstr>
      <vt:lpstr>PowerPoint Presentation</vt:lpstr>
      <vt:lpstr>Drought proofing framework</vt:lpstr>
      <vt:lpstr>Drought proofing</vt:lpstr>
      <vt:lpstr>Drought proofing framework</vt:lpstr>
      <vt:lpstr>PowerPoint Presentation</vt:lpstr>
      <vt:lpstr>Drought proofing indicators  </vt:lpstr>
      <vt:lpstr>Operationalizing Drought proofing framework</vt:lpstr>
      <vt:lpstr>Assessing Drought Proofing: Methodology</vt:lpstr>
      <vt:lpstr>Drought Risk assessment</vt:lpstr>
      <vt:lpstr>Standard Precipitation Index (SPI)</vt:lpstr>
      <vt:lpstr>SPI Example (Mysore)</vt:lpstr>
      <vt:lpstr>Drought proofing-Water Balance tool </vt:lpstr>
      <vt:lpstr>Tool</vt:lpstr>
      <vt:lpstr>Key points</vt:lpstr>
      <vt:lpstr>Robust Methodology (Backend)</vt:lpstr>
      <vt:lpstr>Inbuilt Water management interventions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data and interface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information</vt:lpstr>
      <vt:lpstr>DP tool example case study</vt:lpstr>
      <vt:lpstr>Training 5 Steps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ITC – IWMI Knowledge Partnership</dc:title>
  <dc:creator>Faiz</dc:creator>
  <cp:lastModifiedBy>Alam, Mohammad (IWMI-Delhi)</cp:lastModifiedBy>
  <cp:revision>33</cp:revision>
  <dcterms:created xsi:type="dcterms:W3CDTF">2020-09-01T09:40:34Z</dcterms:created>
  <dcterms:modified xsi:type="dcterms:W3CDTF">2021-04-09T03:53:59Z</dcterms:modified>
</cp:coreProperties>
</file>